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Lst>
  <p:notesMasterIdLst>
    <p:notesMasterId r:id="rId23"/>
  </p:notesMasterIdLst>
  <p:sldIdLst>
    <p:sldId id="256" r:id="rId5"/>
    <p:sldId id="274" r:id="rId6"/>
    <p:sldId id="257" r:id="rId7"/>
    <p:sldId id="275" r:id="rId8"/>
    <p:sldId id="259" r:id="rId9"/>
    <p:sldId id="272" r:id="rId10"/>
    <p:sldId id="279" r:id="rId11"/>
    <p:sldId id="280" r:id="rId12"/>
    <p:sldId id="276" r:id="rId13"/>
    <p:sldId id="261" r:id="rId14"/>
    <p:sldId id="284" r:id="rId15"/>
    <p:sldId id="285" r:id="rId16"/>
    <p:sldId id="282" r:id="rId17"/>
    <p:sldId id="281" r:id="rId18"/>
    <p:sldId id="277" r:id="rId19"/>
    <p:sldId id="278" r:id="rId20"/>
    <p:sldId id="258" r:id="rId21"/>
    <p:sldId id="286" r:id="rId22"/>
  </p:sldIdLst>
  <p:sldSz cx="9144000" cy="6858000" type="screen4x3"/>
  <p:notesSz cx="7019925" cy="9305925"/>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mn-cs"/>
      </a:defRPr>
    </a:lvl1pPr>
    <a:lvl2pPr marL="457200" algn="l" rtl="0" fontAlgn="base">
      <a:lnSpc>
        <a:spcPct val="80000"/>
      </a:lnSpc>
      <a:spcBef>
        <a:spcPct val="20000"/>
      </a:spcBef>
      <a:spcAft>
        <a:spcPct val="0"/>
      </a:spcAft>
      <a:defRPr kern="1200">
        <a:solidFill>
          <a:schemeClr val="tx1"/>
        </a:solidFill>
        <a:latin typeface="Arial" charset="0"/>
        <a:ea typeface="+mn-ea"/>
        <a:cs typeface="+mn-cs"/>
      </a:defRPr>
    </a:lvl2pPr>
    <a:lvl3pPr marL="914400" algn="l" rtl="0" fontAlgn="base">
      <a:lnSpc>
        <a:spcPct val="80000"/>
      </a:lnSpc>
      <a:spcBef>
        <a:spcPct val="20000"/>
      </a:spcBef>
      <a:spcAft>
        <a:spcPct val="0"/>
      </a:spcAft>
      <a:defRPr kern="1200">
        <a:solidFill>
          <a:schemeClr val="tx1"/>
        </a:solidFill>
        <a:latin typeface="Arial" charset="0"/>
        <a:ea typeface="+mn-ea"/>
        <a:cs typeface="+mn-cs"/>
      </a:defRPr>
    </a:lvl3pPr>
    <a:lvl4pPr marL="1371600" algn="l" rtl="0" fontAlgn="base">
      <a:lnSpc>
        <a:spcPct val="80000"/>
      </a:lnSpc>
      <a:spcBef>
        <a:spcPct val="20000"/>
      </a:spcBef>
      <a:spcAft>
        <a:spcPct val="0"/>
      </a:spcAft>
      <a:defRPr kern="1200">
        <a:solidFill>
          <a:schemeClr val="tx1"/>
        </a:solidFill>
        <a:latin typeface="Arial" charset="0"/>
        <a:ea typeface="+mn-ea"/>
        <a:cs typeface="+mn-cs"/>
      </a:defRPr>
    </a:lvl4pPr>
    <a:lvl5pPr marL="1828800" algn="l" rtl="0" fontAlgn="base">
      <a:lnSpc>
        <a:spcPct val="80000"/>
      </a:lnSpc>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FF"/>
    <a:srgbClr val="00CC99"/>
    <a:srgbClr val="294171"/>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46798-0635-4E19-8163-DE4D53C494E7}" v="274" dt="2020-09-14T18:36:01.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26" autoAdjust="0"/>
    <p:restoredTop sz="94571" autoAdjust="0"/>
  </p:normalViewPr>
  <p:slideViewPr>
    <p:cSldViewPr snapToGrid="0">
      <p:cViewPr varScale="1">
        <p:scale>
          <a:sx n="90" d="100"/>
          <a:sy n="90" d="100"/>
        </p:scale>
        <p:origin x="106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nSpc>
                <a:spcPct val="100000"/>
              </a:lnSpc>
              <a:spcBef>
                <a:spcPct val="0"/>
              </a:spcBef>
              <a:defRPr sz="1200"/>
            </a:lvl1pPr>
          </a:lstStyle>
          <a:p>
            <a:endParaRPr lang="en-US"/>
          </a:p>
        </p:txBody>
      </p:sp>
      <p:sp>
        <p:nvSpPr>
          <p:cNvPr id="61443" name="Rectangle 3"/>
          <p:cNvSpPr>
            <a:spLocks noGrp="1" noChangeArrowheads="1"/>
          </p:cNvSpPr>
          <p:nvPr>
            <p:ph type="dt" idx="1"/>
          </p:nvPr>
        </p:nvSpPr>
        <p:spPr bwMode="auto">
          <a:xfrm>
            <a:off x="3976333" y="0"/>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a:lnSpc>
                <a:spcPct val="100000"/>
              </a:lnSpc>
              <a:spcBef>
                <a:spcPct val="0"/>
              </a:spcBef>
              <a:defRPr sz="1200"/>
            </a:lvl1pPr>
          </a:lstStyle>
          <a:p>
            <a:endParaRPr lang="en-US"/>
          </a:p>
        </p:txBody>
      </p:sp>
      <p:sp>
        <p:nvSpPr>
          <p:cNvPr id="61444"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5" name="Rectangle 5"/>
          <p:cNvSpPr>
            <a:spLocks noGrp="1" noChangeArrowheads="1"/>
          </p:cNvSpPr>
          <p:nvPr>
            <p:ph type="body" sz="quarter" idx="3"/>
          </p:nvPr>
        </p:nvSpPr>
        <p:spPr bwMode="auto">
          <a:xfrm>
            <a:off x="701993" y="4420315"/>
            <a:ext cx="5615940" cy="4187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6" name="Rectangle 6"/>
          <p:cNvSpPr>
            <a:spLocks noGrp="1" noChangeArrowheads="1"/>
          </p:cNvSpPr>
          <p:nvPr>
            <p:ph type="ftr" sz="quarter" idx="4"/>
          </p:nvPr>
        </p:nvSpPr>
        <p:spPr bwMode="auto">
          <a:xfrm>
            <a:off x="0"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nSpc>
                <a:spcPct val="100000"/>
              </a:lnSpc>
              <a:spcBef>
                <a:spcPct val="0"/>
              </a:spcBef>
              <a:defRPr sz="1200"/>
            </a:lvl1pPr>
          </a:lstStyle>
          <a:p>
            <a:endParaRPr lang="en-US"/>
          </a:p>
        </p:txBody>
      </p:sp>
      <p:sp>
        <p:nvSpPr>
          <p:cNvPr id="61447" name="Rectangle 7"/>
          <p:cNvSpPr>
            <a:spLocks noGrp="1" noChangeArrowheads="1"/>
          </p:cNvSpPr>
          <p:nvPr>
            <p:ph type="sldNum" sz="quarter" idx="5"/>
          </p:nvPr>
        </p:nvSpPr>
        <p:spPr bwMode="auto">
          <a:xfrm>
            <a:off x="3976333" y="8839014"/>
            <a:ext cx="3041968" cy="465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a:lnSpc>
                <a:spcPct val="100000"/>
              </a:lnSpc>
              <a:spcBef>
                <a:spcPct val="0"/>
              </a:spcBef>
              <a:defRPr sz="1200"/>
            </a:lvl1pPr>
          </a:lstStyle>
          <a:p>
            <a:fld id="{541191D7-EAA8-4D00-8B90-2FC6F2F34491}" type="slidenum">
              <a:rPr lang="en-US"/>
              <a:pPr/>
              <a:t>‹#›</a:t>
            </a:fld>
            <a:endParaRPr lang="en-US"/>
          </a:p>
        </p:txBody>
      </p:sp>
    </p:spTree>
    <p:extLst>
      <p:ext uri="{BB962C8B-B14F-4D97-AF65-F5344CB8AC3E}">
        <p14:creationId xmlns:p14="http://schemas.microsoft.com/office/powerpoint/2010/main" val="35474725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0F11A-810D-459E-AB6B-3D5469F043E0}" type="slidenum">
              <a:rPr lang="en-US"/>
              <a:pPr/>
              <a:t>1</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59002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23956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317C3-CFB6-4C4C-AAA2-62CF3E19D61A}" type="slidenum">
              <a:rPr lang="en-US"/>
              <a:pPr/>
              <a:t>4</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355927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9074D-E8FC-444D-B78B-59016E275218}" type="slidenum">
              <a:rPr lang="en-US"/>
              <a:pPr/>
              <a:t>5</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35490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B29D4-ACEC-42B5-B48B-E0618C0C7367}" type="slidenum">
              <a:rPr lang="en-US"/>
              <a:pPr/>
              <a:t>10</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1099183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E9A5F8-BD6F-459E-AC87-87D850E74C35}" type="slidenum">
              <a:rPr lang="en-US"/>
              <a:pPr/>
              <a:t>17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pPr>
              <a:buFontTx/>
              <a:buChar char="•"/>
            </a:pPr>
            <a:endParaRPr lang="en-US"/>
          </a:p>
        </p:txBody>
      </p:sp>
    </p:spTree>
    <p:extLst>
      <p:ext uri="{BB962C8B-B14F-4D97-AF65-F5344CB8AC3E}">
        <p14:creationId xmlns:p14="http://schemas.microsoft.com/office/powerpoint/2010/main" val="2467133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533400" y="1295400"/>
            <a:ext cx="8229600" cy="1143000"/>
          </a:xfrm>
        </p:spPr>
        <p:txBody>
          <a:bodyPr/>
          <a:lstStyle>
            <a:lvl1pPr algn="r">
              <a:defRPr sz="3600"/>
            </a:lvl1pPr>
          </a:lstStyle>
          <a:p>
            <a:pPr lvl="0"/>
            <a:r>
              <a:rPr lang="en-US" noProof="0"/>
              <a:t>Click to edit Master title style</a:t>
            </a:r>
            <a:endParaRPr lang="en-US" noProof="0" dirty="0"/>
          </a:p>
        </p:txBody>
      </p:sp>
      <p:sp>
        <p:nvSpPr>
          <p:cNvPr id="53251" name="Rectangle 3"/>
          <p:cNvSpPr>
            <a:spLocks noGrp="1" noChangeArrowheads="1"/>
          </p:cNvSpPr>
          <p:nvPr>
            <p:ph type="subTitle" idx="1"/>
          </p:nvPr>
        </p:nvSpPr>
        <p:spPr>
          <a:xfrm>
            <a:off x="3711575" y="2819400"/>
            <a:ext cx="5051425" cy="1295400"/>
          </a:xfrm>
        </p:spPr>
        <p:txBody>
          <a:bodyPr/>
          <a:lstStyle>
            <a:lvl1pPr marL="0" indent="0" algn="r">
              <a:buFontTx/>
              <a:buNone/>
              <a:defRPr/>
            </a:lvl1pPr>
          </a:lstStyle>
          <a:p>
            <a:pPr lvl="0"/>
            <a:r>
              <a:rPr lang="en-US" noProof="0"/>
              <a:t>Click to edit Master subtitle style</a:t>
            </a:r>
          </a:p>
        </p:txBody>
      </p:sp>
      <p:sp>
        <p:nvSpPr>
          <p:cNvPr id="53252" name="Rectangle 4"/>
          <p:cNvSpPr>
            <a:spLocks noGrp="1" noChangeArrowheads="1"/>
          </p:cNvSpPr>
          <p:nvPr>
            <p:ph type="dt" sz="half" idx="2"/>
          </p:nvPr>
        </p:nvSpPr>
        <p:spPr>
          <a:xfrm>
            <a:off x="304800" y="6400800"/>
            <a:ext cx="1905000" cy="457200"/>
          </a:xfrm>
        </p:spPr>
        <p:txBody>
          <a:bodyPr/>
          <a:lstStyle>
            <a:lvl1pPr>
              <a:defRPr>
                <a:latin typeface="+mn-lt"/>
              </a:defRPr>
            </a:lvl1pPr>
          </a:lstStyle>
          <a:p>
            <a:endParaRPr lang="en-US" dirty="0"/>
          </a:p>
        </p:txBody>
      </p:sp>
      <p:sp>
        <p:nvSpPr>
          <p:cNvPr id="53253" name="Rectangle 5"/>
          <p:cNvSpPr>
            <a:spLocks noGrp="1" noChangeArrowheads="1"/>
          </p:cNvSpPr>
          <p:nvPr>
            <p:ph type="ftr" sz="quarter" idx="3"/>
          </p:nvPr>
        </p:nvSpPr>
        <p:spPr>
          <a:xfrm>
            <a:off x="3505200" y="6400800"/>
            <a:ext cx="2895600" cy="457200"/>
          </a:xfrm>
        </p:spPr>
        <p:txBody>
          <a:bodyPr/>
          <a:lstStyle>
            <a:lvl1pPr>
              <a:defRPr>
                <a:latin typeface="+mn-lt"/>
              </a:defRPr>
            </a:lvl1pPr>
          </a:lstStyle>
          <a:p>
            <a:endParaRPr lang="en-US" dirty="0"/>
          </a:p>
        </p:txBody>
      </p:sp>
      <p:sp>
        <p:nvSpPr>
          <p:cNvPr id="53254" name="Rectangle 6"/>
          <p:cNvSpPr>
            <a:spLocks noGrp="1" noChangeArrowheads="1"/>
          </p:cNvSpPr>
          <p:nvPr>
            <p:ph type="sldNum" sz="quarter" idx="4"/>
          </p:nvPr>
        </p:nvSpPr>
        <p:spPr>
          <a:xfrm>
            <a:off x="6934200" y="6400800"/>
            <a:ext cx="1905000" cy="457200"/>
          </a:xfrm>
        </p:spPr>
        <p:txBody>
          <a:bodyPr/>
          <a:lstStyle>
            <a:lvl1pPr>
              <a:defRPr>
                <a:latin typeface="+mn-lt"/>
              </a:defRPr>
            </a:lvl1pPr>
          </a:lstStyle>
          <a:p>
            <a:fld id="{80B0D17D-2647-4266-9487-0CA541A3FAFE}" type="slidenum">
              <a:rPr lang="en-US" smtClean="0"/>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7A8B10A-B675-4087-9034-9B2183FA19D1}" type="slidenum">
              <a:rPr lang="en-US"/>
              <a:pPr/>
              <a:t>‹#›</a:t>
            </a:fld>
            <a:endParaRPr lang="en-US"/>
          </a:p>
        </p:txBody>
      </p:sp>
    </p:spTree>
    <p:extLst>
      <p:ext uri="{BB962C8B-B14F-4D97-AF65-F5344CB8AC3E}">
        <p14:creationId xmlns:p14="http://schemas.microsoft.com/office/powerpoint/2010/main" val="2128428508"/>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304800"/>
            <a:ext cx="1752600" cy="56626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304800"/>
            <a:ext cx="5105400" cy="5662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D3488-233A-4527-AB2B-86B08BC2E42E}" type="slidenum">
              <a:rPr lang="en-US"/>
              <a:pPr/>
              <a:t>‹#›</a:t>
            </a:fld>
            <a:endParaRPr lang="en-US"/>
          </a:p>
        </p:txBody>
      </p:sp>
    </p:spTree>
    <p:extLst>
      <p:ext uri="{BB962C8B-B14F-4D97-AF65-F5344CB8AC3E}">
        <p14:creationId xmlns:p14="http://schemas.microsoft.com/office/powerpoint/2010/main" val="2642854234"/>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F9DD91-C94B-4410-B8E2-C31341F4D57B}" type="slidenum">
              <a:rPr lang="en-US"/>
              <a:pPr/>
              <a:t>‹#›</a:t>
            </a:fld>
            <a:endParaRPr lang="en-US"/>
          </a:p>
        </p:txBody>
      </p:sp>
    </p:spTree>
    <p:extLst>
      <p:ext uri="{BB962C8B-B14F-4D97-AF65-F5344CB8AC3E}">
        <p14:creationId xmlns:p14="http://schemas.microsoft.com/office/powerpoint/2010/main" val="258871002"/>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5449" y="4406900"/>
            <a:ext cx="679926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695449" y="2906713"/>
            <a:ext cx="679926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9CDFB7-BA1E-400C-A6DB-42D5818B1DD6}" type="slidenum">
              <a:rPr lang="en-US"/>
              <a:pPr/>
              <a:t>‹#›</a:t>
            </a:fld>
            <a:endParaRPr lang="en-US"/>
          </a:p>
        </p:txBody>
      </p:sp>
    </p:spTree>
    <p:extLst>
      <p:ext uri="{BB962C8B-B14F-4D97-AF65-F5344CB8AC3E}">
        <p14:creationId xmlns:p14="http://schemas.microsoft.com/office/powerpoint/2010/main" val="2920009286"/>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1395413"/>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71D494-68BC-407F-AF65-AB0F97113BB5}" type="slidenum">
              <a:rPr lang="en-US"/>
              <a:pPr/>
              <a:t>‹#›</a:t>
            </a:fld>
            <a:endParaRPr lang="en-US"/>
          </a:p>
        </p:txBody>
      </p:sp>
    </p:spTree>
    <p:extLst>
      <p:ext uri="{BB962C8B-B14F-4D97-AF65-F5344CB8AC3E}">
        <p14:creationId xmlns:p14="http://schemas.microsoft.com/office/powerpoint/2010/main" val="3166946766"/>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57324" y="274638"/>
            <a:ext cx="7229475"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57324" y="1535113"/>
            <a:ext cx="34575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57324" y="2174875"/>
            <a:ext cx="34671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4925" y="1535113"/>
            <a:ext cx="35718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4925" y="2174875"/>
            <a:ext cx="35718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A3E3192-E4CE-48D6-A6F2-6D2A272381B1}" type="slidenum">
              <a:rPr lang="en-US"/>
              <a:pPr/>
              <a:t>‹#›</a:t>
            </a:fld>
            <a:endParaRPr lang="en-US"/>
          </a:p>
        </p:txBody>
      </p:sp>
    </p:spTree>
    <p:extLst>
      <p:ext uri="{BB962C8B-B14F-4D97-AF65-F5344CB8AC3E}">
        <p14:creationId xmlns:p14="http://schemas.microsoft.com/office/powerpoint/2010/main" val="1409559336"/>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CD38FEF-6213-4598-919E-2C5D33C16990}" type="slidenum">
              <a:rPr lang="en-US"/>
              <a:pPr/>
              <a:t>‹#›</a:t>
            </a:fld>
            <a:endParaRPr lang="en-US"/>
          </a:p>
        </p:txBody>
      </p:sp>
    </p:spTree>
    <p:extLst>
      <p:ext uri="{BB962C8B-B14F-4D97-AF65-F5344CB8AC3E}">
        <p14:creationId xmlns:p14="http://schemas.microsoft.com/office/powerpoint/2010/main" val="517975712"/>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A107C3-E985-4DC2-8886-570CDD1DCD6B}" type="slidenum">
              <a:rPr lang="en-US"/>
              <a:pPr/>
              <a:t>‹#›</a:t>
            </a:fld>
            <a:endParaRPr lang="en-US"/>
          </a:p>
        </p:txBody>
      </p:sp>
    </p:spTree>
    <p:extLst>
      <p:ext uri="{BB962C8B-B14F-4D97-AF65-F5344CB8AC3E}">
        <p14:creationId xmlns:p14="http://schemas.microsoft.com/office/powerpoint/2010/main" val="3913871720"/>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637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648200" y="273050"/>
            <a:ext cx="40385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6375" y="144462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487DE84-1273-4261-A7F9-101789AABE14}" type="slidenum">
              <a:rPr lang="en-US"/>
              <a:pPr/>
              <a:t>‹#›</a:t>
            </a:fld>
            <a:endParaRPr lang="en-US"/>
          </a:p>
        </p:txBody>
      </p:sp>
    </p:spTree>
    <p:extLst>
      <p:ext uri="{BB962C8B-B14F-4D97-AF65-F5344CB8AC3E}">
        <p14:creationId xmlns:p14="http://schemas.microsoft.com/office/powerpoint/2010/main" val="3611297934"/>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6418262"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7" y="612775"/>
            <a:ext cx="640873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641826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F84E99E-F311-4DF1-948C-EE093CE6CFF9}" type="slidenum">
              <a:rPr lang="en-US"/>
              <a:pPr/>
              <a:t>‹#›</a:t>
            </a:fld>
            <a:endParaRPr lang="en-US"/>
          </a:p>
        </p:txBody>
      </p:sp>
    </p:spTree>
    <p:extLst>
      <p:ext uri="{BB962C8B-B14F-4D97-AF65-F5344CB8AC3E}">
        <p14:creationId xmlns:p14="http://schemas.microsoft.com/office/powerpoint/2010/main" val="2947621146"/>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1752600" y="304800"/>
            <a:ext cx="7010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52227" name="Rectangle 3"/>
          <p:cNvSpPr>
            <a:spLocks noGrp="1" noChangeArrowheads="1"/>
          </p:cNvSpPr>
          <p:nvPr>
            <p:ph type="body" idx="1"/>
          </p:nvPr>
        </p:nvSpPr>
        <p:spPr bwMode="auto">
          <a:xfrm>
            <a:off x="1752600" y="1395413"/>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sp>
        <p:nvSpPr>
          <p:cNvPr id="52228" name="Rectangle 4"/>
          <p:cNvSpPr>
            <a:spLocks noGrp="1" noChangeArrowheads="1"/>
          </p:cNvSpPr>
          <p:nvPr>
            <p:ph type="dt" sz="half" idx="2"/>
          </p:nvPr>
        </p:nvSpPr>
        <p:spPr bwMode="auto">
          <a:xfrm>
            <a:off x="19050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solidFill>
                  <a:schemeClr val="tx2"/>
                </a:solidFill>
                <a:latin typeface="+mn-lt"/>
              </a:defRPr>
            </a:lvl1pPr>
          </a:lstStyle>
          <a:p>
            <a:endParaRPr lang="en-US" dirty="0"/>
          </a:p>
        </p:txBody>
      </p:sp>
      <p:sp>
        <p:nvSpPr>
          <p:cNvPr id="52229" name="Rectangle 5"/>
          <p:cNvSpPr>
            <a:spLocks noGrp="1" noChangeArrowheads="1"/>
          </p:cNvSpPr>
          <p:nvPr>
            <p:ph type="ftr" sz="quarter" idx="3"/>
          </p:nvPr>
        </p:nvSpPr>
        <p:spPr bwMode="auto">
          <a:xfrm>
            <a:off x="4316413" y="6400800"/>
            <a:ext cx="2084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2"/>
                </a:solidFill>
                <a:latin typeface="+mn-lt"/>
              </a:defRPr>
            </a:lvl1pPr>
          </a:lstStyle>
          <a:p>
            <a:endParaRPr lang="en-US" dirty="0"/>
          </a:p>
        </p:txBody>
      </p:sp>
      <p:sp>
        <p:nvSpPr>
          <p:cNvPr id="52230" name="Rectangle 6"/>
          <p:cNvSpPr>
            <a:spLocks noGrp="1" noChangeArrowheads="1"/>
          </p:cNvSpPr>
          <p:nvPr>
            <p:ph type="sldNum" sz="quarter" idx="4"/>
          </p:nvPr>
        </p:nvSpPr>
        <p:spPr bwMode="auto">
          <a:xfrm>
            <a:off x="7391400" y="6400800"/>
            <a:ext cx="137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400">
                <a:solidFill>
                  <a:schemeClr val="tx2"/>
                </a:solidFill>
                <a:latin typeface="+mn-lt"/>
              </a:defRPr>
            </a:lvl1pPr>
          </a:lstStyle>
          <a:p>
            <a:fld id="{DD1F01D4-9524-4813-B564-656FF752DF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thruBlk="1"/>
  </p:transition>
  <p:txStyles>
    <p:titleStyle>
      <a:lvl1pPr algn="l" rtl="0" eaLnBrk="1" fontAlgn="base" hangingPunct="1">
        <a:spcBef>
          <a:spcPct val="0"/>
        </a:spcBef>
        <a:spcAft>
          <a:spcPct val="0"/>
        </a:spcAft>
        <a:defRPr sz="3200" b="1">
          <a:solidFill>
            <a:schemeClr val="accent1">
              <a:lumMod val="50000"/>
            </a:schemeClr>
          </a:solidFill>
          <a:latin typeface="+mj-lt"/>
          <a:ea typeface="+mj-ea"/>
          <a:cs typeface="+mj-cs"/>
        </a:defRPr>
      </a:lvl1pPr>
      <a:lvl2pPr algn="l" rtl="0" eaLnBrk="1" fontAlgn="base" hangingPunct="1">
        <a:spcBef>
          <a:spcPct val="0"/>
        </a:spcBef>
        <a:spcAft>
          <a:spcPct val="0"/>
        </a:spcAft>
        <a:defRPr sz="3200" b="1">
          <a:solidFill>
            <a:srgbClr val="006666"/>
          </a:solidFill>
          <a:latin typeface="Tahoma" pitchFamily="34" charset="0"/>
        </a:defRPr>
      </a:lvl2pPr>
      <a:lvl3pPr algn="l" rtl="0" eaLnBrk="1" fontAlgn="base" hangingPunct="1">
        <a:spcBef>
          <a:spcPct val="0"/>
        </a:spcBef>
        <a:spcAft>
          <a:spcPct val="0"/>
        </a:spcAft>
        <a:defRPr sz="3200" b="1">
          <a:solidFill>
            <a:srgbClr val="006666"/>
          </a:solidFill>
          <a:latin typeface="Tahoma" pitchFamily="34" charset="0"/>
        </a:defRPr>
      </a:lvl3pPr>
      <a:lvl4pPr algn="l" rtl="0" eaLnBrk="1" fontAlgn="base" hangingPunct="1">
        <a:spcBef>
          <a:spcPct val="0"/>
        </a:spcBef>
        <a:spcAft>
          <a:spcPct val="0"/>
        </a:spcAft>
        <a:defRPr sz="3200" b="1">
          <a:solidFill>
            <a:srgbClr val="006666"/>
          </a:solidFill>
          <a:latin typeface="Tahoma" pitchFamily="34" charset="0"/>
        </a:defRPr>
      </a:lvl4pPr>
      <a:lvl5pPr algn="l" rtl="0" eaLnBrk="1" fontAlgn="base" hangingPunct="1">
        <a:spcBef>
          <a:spcPct val="0"/>
        </a:spcBef>
        <a:spcAft>
          <a:spcPct val="0"/>
        </a:spcAft>
        <a:defRPr sz="3200" b="1">
          <a:solidFill>
            <a:srgbClr val="006666"/>
          </a:solidFill>
          <a:latin typeface="Tahoma" pitchFamily="34" charset="0"/>
        </a:defRPr>
      </a:lvl5pPr>
      <a:lvl6pPr marL="457200" algn="l" rtl="0" eaLnBrk="1" fontAlgn="base" hangingPunct="1">
        <a:spcBef>
          <a:spcPct val="0"/>
        </a:spcBef>
        <a:spcAft>
          <a:spcPct val="0"/>
        </a:spcAft>
        <a:defRPr sz="3200" b="1">
          <a:solidFill>
            <a:srgbClr val="006666"/>
          </a:solidFill>
          <a:latin typeface="Tahoma" pitchFamily="34" charset="0"/>
        </a:defRPr>
      </a:lvl6pPr>
      <a:lvl7pPr marL="914400" algn="l" rtl="0" eaLnBrk="1" fontAlgn="base" hangingPunct="1">
        <a:spcBef>
          <a:spcPct val="0"/>
        </a:spcBef>
        <a:spcAft>
          <a:spcPct val="0"/>
        </a:spcAft>
        <a:defRPr sz="3200" b="1">
          <a:solidFill>
            <a:srgbClr val="006666"/>
          </a:solidFill>
          <a:latin typeface="Tahoma" pitchFamily="34" charset="0"/>
        </a:defRPr>
      </a:lvl7pPr>
      <a:lvl8pPr marL="1371600" algn="l" rtl="0" eaLnBrk="1" fontAlgn="base" hangingPunct="1">
        <a:spcBef>
          <a:spcPct val="0"/>
        </a:spcBef>
        <a:spcAft>
          <a:spcPct val="0"/>
        </a:spcAft>
        <a:defRPr sz="3200" b="1">
          <a:solidFill>
            <a:srgbClr val="006666"/>
          </a:solidFill>
          <a:latin typeface="Tahoma" pitchFamily="34" charset="0"/>
        </a:defRPr>
      </a:lvl8pPr>
      <a:lvl9pPr marL="1828800" algn="l" rtl="0" eaLnBrk="1" fontAlgn="base" hangingPunct="1">
        <a:spcBef>
          <a:spcPct val="0"/>
        </a:spcBef>
        <a:spcAft>
          <a:spcPct val="0"/>
        </a:spcAft>
        <a:defRPr sz="3200" b="1">
          <a:solidFill>
            <a:srgbClr val="006666"/>
          </a:solidFill>
          <a:latin typeface="Tahoma" pitchFamily="34" charset="0"/>
        </a:defRPr>
      </a:lvl9pPr>
    </p:titleStyle>
    <p:bodyStyle>
      <a:lvl1pPr marL="342900" indent="-342900" algn="l" rtl="0" eaLnBrk="1" fontAlgn="base" hangingPunct="1">
        <a:spcBef>
          <a:spcPct val="50000"/>
        </a:spcBef>
        <a:spcAft>
          <a:spcPct val="0"/>
        </a:spcAft>
        <a:buChar char="•"/>
        <a:defRPr sz="2400">
          <a:solidFill>
            <a:schemeClr val="tx2"/>
          </a:solidFill>
          <a:latin typeface="+mn-lt"/>
          <a:ea typeface="+mn-ea"/>
          <a:cs typeface="+mn-cs"/>
        </a:defRPr>
      </a:lvl1pPr>
      <a:lvl2pPr marL="742950" indent="-285750" algn="l" rtl="0" eaLnBrk="1" fontAlgn="base" hangingPunct="1">
        <a:spcBef>
          <a:spcPct val="20000"/>
        </a:spcBef>
        <a:spcAft>
          <a:spcPct val="0"/>
        </a:spcAft>
        <a:buFont typeface="Wingdings" pitchFamily="2" charset="2"/>
        <a:buChar char="Ø"/>
        <a:defRPr sz="2200" i="1">
          <a:solidFill>
            <a:schemeClr val="tx2"/>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educationgalaxy.com/" TargetMode="External"/><Relationship Id="rId2" Type="http://schemas.openxmlformats.org/officeDocument/2006/relationships/hyperlink" Target="https://lexile.com/parents-students/"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aulding.k12.ga.us/Page/42513" TargetMode="External"/><Relationship Id="rId2" Type="http://schemas.openxmlformats.org/officeDocument/2006/relationships/hyperlink" Target="https://community.canvaslms.com/t5/Observer-Guide/tkb-p/observer"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http://www.copyrightkids.org/definitions.html#permission" TargetMode="External"/><Relationship Id="rId7" Type="http://schemas.openxmlformats.org/officeDocument/2006/relationships/hyperlink" Target="https://parentingdigital.com/parents-guide-copyright-fair-use/" TargetMode="External"/><Relationship Id="rId2" Type="http://schemas.openxmlformats.org/officeDocument/2006/relationships/hyperlink" Target="http://www.copyrightkids.org/definitions.html#derivativework" TargetMode="External"/><Relationship Id="rId1" Type="http://schemas.openxmlformats.org/officeDocument/2006/relationships/slideLayout" Target="../slideLayouts/slideLayout2.xml"/><Relationship Id="rId6" Type="http://schemas.openxmlformats.org/officeDocument/2006/relationships/hyperlink" Target="http://www.copyrightkids.org/cbasicsframes.htm" TargetMode="External"/><Relationship Id="rId5" Type="http://schemas.openxmlformats.org/officeDocument/2006/relationships/hyperlink" Target="http://www.copyrightkids.org/definitions.html#fairuse" TargetMode="External"/><Relationship Id="rId4" Type="http://schemas.openxmlformats.org/officeDocument/2006/relationships/hyperlink" Target="http://www.copyrightkids.org/definitions.html#copyrightholder"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aulding.k12.ga.us/Page/39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georgiastandards.org/Georgia-Standards/Frameworks/Unit-6-4th-grade-parent-letter.pdf" TargetMode="External"/><Relationship Id="rId3" Type="http://schemas.openxmlformats.org/officeDocument/2006/relationships/hyperlink" Target="https://www.georgiastandards.org/Georgia-Standards/Frameworks/Unit-1-4th-grade-parent-letter.pdf" TargetMode="External"/><Relationship Id="rId7" Type="http://schemas.openxmlformats.org/officeDocument/2006/relationships/hyperlink" Target="https://www.georgiastandards.org/Georgia-Standards/Frameworks/Unit-5-4th-grade-parent-letter.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georgiastandards.org/Georgia-Standards/Frameworks/Unit-4-4th-grade-parent-letter.pdf" TargetMode="External"/><Relationship Id="rId5" Type="http://schemas.openxmlformats.org/officeDocument/2006/relationships/hyperlink" Target="https://www.georgiastandards.org/Georgia-Standards/Frameworks/Unit-3-4th-grade-parent-letter.pdf" TargetMode="External"/><Relationship Id="rId10" Type="http://schemas.openxmlformats.org/officeDocument/2006/relationships/hyperlink" Target="https://www.georgiastandards.org/Georgia-Standards/Frameworks/ELA-Grade-4-Developmental-Progressions-R-W-SL-L.pdf" TargetMode="External"/><Relationship Id="rId4" Type="http://schemas.openxmlformats.org/officeDocument/2006/relationships/hyperlink" Target="https://www.georgiastandards.org/Georgia-Standards/Frameworks/Unit-2-4th-grade-parent-letter.pdf" TargetMode="External"/><Relationship Id="rId9" Type="http://schemas.openxmlformats.org/officeDocument/2006/relationships/hyperlink" Target="https://www.georgiastandards.org/Georgia-Standards/Frameworks/Unit-7-4th-grade-parent-letter.pdf"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file:///C:\Users\cdankert\OneDrive%20-%20Paulding%20County%20School%20District\Bookworms%20Resources\Bookworms%20Brochure%2019%2020%20-%20Hutchens.pdf" TargetMode="Externa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paulding.k12.ga.us/Page/24339" TargetMode="External"/><Relationship Id="rId5" Type="http://schemas.openxmlformats.org/officeDocument/2006/relationships/hyperlink" Target="https://pauldingcountyschool-my.sharepoint.com/personal/cdankert_paulding_k12_ga_us/Documents/Hutchens%20-%20Title%20I/Parent%20Meetings%20-%20Resources/Number%20Talks%20Brochures/Grade%204%20Parent%20Brochure%202013-2014.pdf" TargetMode="External"/><Relationship Id="rId10" Type="http://schemas.openxmlformats.org/officeDocument/2006/relationships/image" Target="../media/image5.png"/><Relationship Id="rId4" Type="http://schemas.openxmlformats.org/officeDocument/2006/relationships/hyperlink" Target="file:///C:\Users\cdankert\OneDrive%20-%20Paulding%20County%20School%20District\Writing%20Resources\Learning%20-%20Writing%20Progressions\4th%20Grade%20Writing%20Progressions%20Rubrics.pdf"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Assessment-System.asp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www.gadoe.org/Curriculum-Instruction-and-Assessment/Assessment/Documents/Milestones/Study-Resource%20Guides/Study_Guide_GR04_2020.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14388" y="1339850"/>
            <a:ext cx="7429500" cy="1143000"/>
          </a:xfrm>
        </p:spPr>
        <p:txBody>
          <a:bodyPr/>
          <a:lstStyle/>
          <a:p>
            <a:r>
              <a:rPr lang="en-US" sz="4800" dirty="0">
                <a:latin typeface="DJ Basic" pitchFamily="2" charset="0"/>
              </a:rPr>
              <a:t>Welcome to 4</a:t>
            </a:r>
            <a:r>
              <a:rPr lang="en-US" sz="4800" baseline="30000" dirty="0">
                <a:latin typeface="DJ Basic" pitchFamily="2" charset="0"/>
              </a:rPr>
              <a:t>th</a:t>
            </a:r>
            <a:r>
              <a:rPr lang="en-US" sz="4800" dirty="0">
                <a:latin typeface="DJ Basic" pitchFamily="2" charset="0"/>
              </a:rPr>
              <a:t>  Grade!</a:t>
            </a:r>
          </a:p>
        </p:txBody>
      </p:sp>
      <p:sp>
        <p:nvSpPr>
          <p:cNvPr id="2051" name="Rectangle 3"/>
          <p:cNvSpPr>
            <a:spLocks noGrp="1" noChangeArrowheads="1"/>
          </p:cNvSpPr>
          <p:nvPr>
            <p:ph type="subTitle" idx="1"/>
          </p:nvPr>
        </p:nvSpPr>
        <p:spPr>
          <a:xfrm>
            <a:off x="1725442" y="2544223"/>
            <a:ext cx="6518446" cy="1769554"/>
          </a:xfrm>
        </p:spPr>
        <p:txBody>
          <a:bodyPr/>
          <a:lstStyle/>
          <a:p>
            <a:pPr>
              <a:spcBef>
                <a:spcPct val="0"/>
              </a:spcBef>
            </a:pPr>
            <a:r>
              <a:rPr lang="en-US" sz="3200" b="1" i="1" dirty="0">
                <a:latin typeface="DJ Basic" pitchFamily="2" charset="0"/>
              </a:rPr>
              <a:t>2020-2021</a:t>
            </a:r>
          </a:p>
        </p:txBody>
      </p:sp>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sz="4800" dirty="0">
                <a:latin typeface="DJ Basic" pitchFamily="2" charset="0"/>
              </a:rPr>
              <a:t>Grading Scale</a:t>
            </a:r>
          </a:p>
        </p:txBody>
      </p:sp>
      <p:sp>
        <p:nvSpPr>
          <p:cNvPr id="7176" name="Rectangle 8"/>
          <p:cNvSpPr>
            <a:spLocks noGrp="1" noChangeArrowheads="1"/>
          </p:cNvSpPr>
          <p:nvPr>
            <p:ph type="body" idx="1"/>
          </p:nvPr>
        </p:nvSpPr>
        <p:spPr>
          <a:xfrm>
            <a:off x="1714500" y="1266825"/>
            <a:ext cx="6858000" cy="4572000"/>
          </a:xfrm>
        </p:spPr>
        <p:txBody>
          <a:bodyPr/>
          <a:lstStyle/>
          <a:p>
            <a:pPr>
              <a:lnSpc>
                <a:spcPct val="90000"/>
              </a:lnSpc>
            </a:pPr>
            <a:r>
              <a:rPr lang="en-US" dirty="0">
                <a:latin typeface="DJ Basic" pitchFamily="2" charset="0"/>
              </a:rPr>
              <a:t>Grades are on a 1-4 scale. </a:t>
            </a:r>
          </a:p>
          <a:p>
            <a:pPr>
              <a:lnSpc>
                <a:spcPct val="90000"/>
              </a:lnSpc>
            </a:pPr>
            <a:endParaRPr lang="en-US" dirty="0">
              <a:latin typeface="DJ Basic" pitchFamily="2" charset="0"/>
            </a:endParaRPr>
          </a:p>
          <a:p>
            <a:pPr>
              <a:lnSpc>
                <a:spcPct val="90000"/>
              </a:lnSpc>
            </a:pPr>
            <a:endParaRPr lang="en-US" dirty="0">
              <a:latin typeface="DJ Basic" pitchFamily="2" charset="0"/>
            </a:endParaRPr>
          </a:p>
          <a:p>
            <a:pPr>
              <a:lnSpc>
                <a:spcPct val="90000"/>
              </a:lnSpc>
            </a:pPr>
            <a:endParaRPr lang="en-US" dirty="0">
              <a:latin typeface="DJ Basic"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197965734"/>
              </p:ext>
            </p:extLst>
          </p:nvPr>
        </p:nvGraphicFramePr>
        <p:xfrm>
          <a:off x="1714500" y="1673849"/>
          <a:ext cx="6969125" cy="2134617"/>
        </p:xfrm>
        <a:graphic>
          <a:graphicData uri="http://schemas.openxmlformats.org/drawingml/2006/table">
            <a:tbl>
              <a:tblPr firstRow="1" firstCol="1" bandRow="1">
                <a:tableStyleId>{5C22544A-7EE6-4342-B048-85BDC9FD1C3A}</a:tableStyleId>
              </a:tblPr>
              <a:tblGrid>
                <a:gridCol w="1768475">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543050">
                  <a:extLst>
                    <a:ext uri="{9D8B030D-6E8A-4147-A177-3AD203B41FA5}">
                      <a16:colId xmlns:a16="http://schemas.microsoft.com/office/drawing/2014/main" val="20003"/>
                    </a:ext>
                  </a:extLst>
                </a:gridCol>
              </a:tblGrid>
              <a:tr h="0">
                <a:tc>
                  <a:txBody>
                    <a:bodyPr/>
                    <a:lstStyle/>
                    <a:p>
                      <a:pPr marL="0" marR="0" algn="ctr">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a:effectLst/>
                        </a:rPr>
                        <a:t>Exceeds Mastery: Student applies the skill or concept independently and correctly; communicates higher level thinking or skill level significantly above grading term expectation. This score is a 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Demonstrates Mastery: Student applies the skill or concept independently and correctly; communicates clear understanding at grading term expectation. This is a Satisfactory Score.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Progressing Towards Mastery: Student applies the skill or concept with support/not independently; communicates some understanding but is not currently meeting grading term expectation. This is an Unsatisfactory score.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Limited or Minimum Progress: Student has limited ability to apply the skill or concept, even with support; communicates limited understanding and is not currently meeting grade term expectations.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5867531"/>
              </p:ext>
            </p:extLst>
          </p:nvPr>
        </p:nvGraphicFramePr>
        <p:xfrm>
          <a:off x="1752599" y="3980401"/>
          <a:ext cx="3286329" cy="2097648"/>
        </p:xfrm>
        <a:graphic>
          <a:graphicData uri="http://schemas.openxmlformats.org/drawingml/2006/table">
            <a:tbl>
              <a:tblPr firstRow="1" bandRow="1">
                <a:tableStyleId>{5C22544A-7EE6-4342-B048-85BDC9FD1C3A}</a:tableStyleId>
              </a:tblPr>
              <a:tblGrid>
                <a:gridCol w="3286329">
                  <a:extLst>
                    <a:ext uri="{9D8B030D-6E8A-4147-A177-3AD203B41FA5}">
                      <a16:colId xmlns:a16="http://schemas.microsoft.com/office/drawing/2014/main" val="20000"/>
                    </a:ext>
                  </a:extLst>
                </a:gridCol>
              </a:tblGrid>
              <a:tr h="2097648">
                <a:tc>
                  <a:txBody>
                    <a:bodyPr/>
                    <a:lstStyle/>
                    <a:p>
                      <a:pPr marL="0" indent="0">
                        <a:buFontTx/>
                        <a:buNone/>
                      </a:pPr>
                      <a:r>
                        <a:rPr lang="en-US" i="0" dirty="0">
                          <a:solidFill>
                            <a:srgbClr val="006666"/>
                          </a:solidFill>
                        </a:rPr>
                        <a:t>Progress Reports Issued:</a:t>
                      </a:r>
                    </a:p>
                    <a:p>
                      <a:pPr marL="0" indent="0">
                        <a:buFontTx/>
                        <a:buNone/>
                      </a:pPr>
                      <a:endParaRPr lang="en-US" i="0" dirty="0">
                        <a:solidFill>
                          <a:srgbClr val="006666"/>
                        </a:solidFill>
                      </a:endParaRPr>
                    </a:p>
                    <a:p>
                      <a:pPr marL="0" indent="0">
                        <a:buFontTx/>
                        <a:buNone/>
                      </a:pPr>
                      <a:r>
                        <a:rPr lang="en-US" i="1" dirty="0">
                          <a:solidFill>
                            <a:srgbClr val="006666"/>
                          </a:solidFill>
                        </a:rPr>
                        <a:t>November 13</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5982D580-8293-43FF-A7EC-2F376D225B0A}"/>
              </a:ext>
            </a:extLst>
          </p:cNvPr>
          <p:cNvGraphicFramePr>
            <a:graphicFrameLocks noGrp="1"/>
          </p:cNvGraphicFramePr>
          <p:nvPr>
            <p:extLst>
              <p:ext uri="{D42A27DB-BD31-4B8C-83A1-F6EECF244321}">
                <p14:modId xmlns:p14="http://schemas.microsoft.com/office/powerpoint/2010/main" val="709598029"/>
              </p:ext>
            </p:extLst>
          </p:nvPr>
        </p:nvGraphicFramePr>
        <p:xfrm>
          <a:off x="5257800" y="3959491"/>
          <a:ext cx="3218235" cy="2118558"/>
        </p:xfrm>
        <a:graphic>
          <a:graphicData uri="http://schemas.openxmlformats.org/drawingml/2006/table">
            <a:tbl>
              <a:tblPr firstRow="1" bandRow="1">
                <a:tableStyleId>{5C22544A-7EE6-4342-B048-85BDC9FD1C3A}</a:tableStyleId>
              </a:tblPr>
              <a:tblGrid>
                <a:gridCol w="3218235">
                  <a:extLst>
                    <a:ext uri="{9D8B030D-6E8A-4147-A177-3AD203B41FA5}">
                      <a16:colId xmlns:a16="http://schemas.microsoft.com/office/drawing/2014/main" val="20000"/>
                    </a:ext>
                  </a:extLst>
                </a:gridCol>
              </a:tblGrid>
              <a:tr h="2118558">
                <a:tc>
                  <a:txBody>
                    <a:bodyPr/>
                    <a:lstStyle/>
                    <a:p>
                      <a:pPr marL="0" indent="0">
                        <a:buFontTx/>
                        <a:buNone/>
                      </a:pPr>
                      <a:r>
                        <a:rPr lang="en-US" i="0" dirty="0">
                          <a:solidFill>
                            <a:srgbClr val="006666"/>
                          </a:solidFill>
                        </a:rPr>
                        <a:t>Report Cards Issued:</a:t>
                      </a:r>
                    </a:p>
                    <a:p>
                      <a:pPr marL="0" indent="0">
                        <a:buFontTx/>
                        <a:buNone/>
                      </a:pPr>
                      <a:endParaRPr lang="en-US" i="0" dirty="0">
                        <a:solidFill>
                          <a:srgbClr val="006666"/>
                        </a:solidFill>
                      </a:endParaRPr>
                    </a:p>
                    <a:p>
                      <a:pPr marL="0" indent="0">
                        <a:buFontTx/>
                        <a:buNone/>
                      </a:pPr>
                      <a:r>
                        <a:rPr lang="en-US" i="1" dirty="0">
                          <a:solidFill>
                            <a:srgbClr val="006666"/>
                          </a:solidFill>
                        </a:rPr>
                        <a:t>October 16</a:t>
                      </a:r>
                      <a:r>
                        <a:rPr lang="en-US" i="1" baseline="30000" dirty="0">
                          <a:solidFill>
                            <a:srgbClr val="006666"/>
                          </a:solidFill>
                        </a:rPr>
                        <a:t>th</a:t>
                      </a:r>
                      <a:r>
                        <a:rPr lang="en-US" i="1" dirty="0">
                          <a:solidFill>
                            <a:srgbClr val="006666"/>
                          </a:solidFill>
                        </a:rPr>
                        <a:t> – 1</a:t>
                      </a:r>
                      <a:r>
                        <a:rPr lang="en-US" i="1" baseline="30000" dirty="0">
                          <a:solidFill>
                            <a:srgbClr val="006666"/>
                          </a:solidFill>
                        </a:rPr>
                        <a:t>st</a:t>
                      </a:r>
                      <a:r>
                        <a:rPr lang="en-US" i="1" dirty="0">
                          <a:solidFill>
                            <a:srgbClr val="006666"/>
                          </a:solidFill>
                        </a:rPr>
                        <a:t> 9 weeks</a:t>
                      </a:r>
                    </a:p>
                    <a:p>
                      <a:pPr marL="0" indent="0">
                        <a:buFontTx/>
                        <a:buNone/>
                      </a:pPr>
                      <a:r>
                        <a:rPr lang="en-US" i="1" dirty="0">
                          <a:solidFill>
                            <a:srgbClr val="006666"/>
                          </a:solidFill>
                        </a:rPr>
                        <a:t>January 5</a:t>
                      </a:r>
                      <a:r>
                        <a:rPr lang="en-US" i="1" baseline="30000" dirty="0">
                          <a:solidFill>
                            <a:srgbClr val="006666"/>
                          </a:solidFill>
                        </a:rPr>
                        <a:t>th</a:t>
                      </a:r>
                      <a:r>
                        <a:rPr lang="en-US" i="1" dirty="0">
                          <a:solidFill>
                            <a:srgbClr val="006666"/>
                          </a:solidFill>
                        </a:rPr>
                        <a:t> – 2</a:t>
                      </a:r>
                      <a:r>
                        <a:rPr lang="en-US" i="1" baseline="30000" dirty="0">
                          <a:solidFill>
                            <a:srgbClr val="006666"/>
                          </a:solidFill>
                        </a:rPr>
                        <a:t>nd</a:t>
                      </a:r>
                      <a:r>
                        <a:rPr lang="en-US" i="1" dirty="0">
                          <a:solidFill>
                            <a:srgbClr val="006666"/>
                          </a:solidFill>
                        </a:rPr>
                        <a:t> 9 weeks</a:t>
                      </a:r>
                    </a:p>
                    <a:p>
                      <a:pPr marL="0" indent="0">
                        <a:buFontTx/>
                        <a:buNone/>
                      </a:pPr>
                      <a:r>
                        <a:rPr lang="en-US" i="1" dirty="0">
                          <a:solidFill>
                            <a:srgbClr val="006666"/>
                          </a:solidFill>
                        </a:rPr>
                        <a:t>March 19</a:t>
                      </a:r>
                      <a:r>
                        <a:rPr lang="en-US" i="1" baseline="30000" dirty="0">
                          <a:solidFill>
                            <a:srgbClr val="006666"/>
                          </a:solidFill>
                        </a:rPr>
                        <a:t>th</a:t>
                      </a:r>
                      <a:r>
                        <a:rPr lang="en-US" i="1" dirty="0">
                          <a:solidFill>
                            <a:srgbClr val="006666"/>
                          </a:solidFill>
                        </a:rPr>
                        <a:t> – 3</a:t>
                      </a:r>
                      <a:r>
                        <a:rPr lang="en-US" i="1" baseline="30000" dirty="0">
                          <a:solidFill>
                            <a:srgbClr val="006666"/>
                          </a:solidFill>
                        </a:rPr>
                        <a:t>rd</a:t>
                      </a:r>
                      <a:r>
                        <a:rPr lang="en-US" i="1" dirty="0">
                          <a:solidFill>
                            <a:srgbClr val="006666"/>
                          </a:solidFill>
                        </a:rPr>
                        <a:t> 9 weeks</a:t>
                      </a:r>
                    </a:p>
                    <a:p>
                      <a:pPr marL="0" indent="0">
                        <a:buFontTx/>
                        <a:buNone/>
                      </a:pPr>
                      <a:r>
                        <a:rPr lang="en-US" i="1" dirty="0">
                          <a:solidFill>
                            <a:srgbClr val="006666"/>
                          </a:solidFill>
                        </a:rPr>
                        <a:t>June 2</a:t>
                      </a:r>
                      <a:r>
                        <a:rPr lang="en-US" i="1" baseline="30000" dirty="0">
                          <a:solidFill>
                            <a:srgbClr val="006666"/>
                          </a:solidFill>
                        </a:rPr>
                        <a:t>nd</a:t>
                      </a:r>
                      <a:r>
                        <a:rPr lang="en-US" i="1" dirty="0">
                          <a:solidFill>
                            <a:srgbClr val="006666"/>
                          </a:solidFill>
                        </a:rPr>
                        <a:t> – 4</a:t>
                      </a:r>
                      <a:r>
                        <a:rPr lang="en-US" i="1" baseline="30000" dirty="0">
                          <a:solidFill>
                            <a:srgbClr val="006666"/>
                          </a:solidFill>
                        </a:rPr>
                        <a:t>th</a:t>
                      </a:r>
                      <a:r>
                        <a:rPr lang="en-US" i="1" dirty="0">
                          <a:solidFill>
                            <a:srgbClr val="006666"/>
                          </a:solidFill>
                        </a:rPr>
                        <a:t> 9 weeks</a:t>
                      </a:r>
                    </a:p>
                  </a:txBody>
                  <a:tcPr/>
                </a:tc>
                <a:extLst>
                  <a:ext uri="{0D108BD9-81ED-4DB2-BD59-A6C34878D82A}">
                    <a16:rowId xmlns:a16="http://schemas.microsoft.com/office/drawing/2014/main" val="10000"/>
                  </a:ext>
                </a:extLst>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wipe(down)">
                                      <p:cBhvr>
                                        <p:cTn id="7"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FD65-CAB3-429F-B06D-1A665E5B4D2C}"/>
              </a:ext>
            </a:extLst>
          </p:cNvPr>
          <p:cNvSpPr>
            <a:spLocks noGrp="1"/>
          </p:cNvSpPr>
          <p:nvPr>
            <p:ph type="title"/>
          </p:nvPr>
        </p:nvSpPr>
        <p:spPr/>
        <p:txBody>
          <a:bodyPr/>
          <a:lstStyle/>
          <a:p>
            <a:r>
              <a:rPr lang="en-US" dirty="0"/>
              <a:t>Goal Setting</a:t>
            </a:r>
          </a:p>
        </p:txBody>
      </p:sp>
      <p:sp>
        <p:nvSpPr>
          <p:cNvPr id="3" name="Content Placeholder 2">
            <a:extLst>
              <a:ext uri="{FF2B5EF4-FFF2-40B4-BE49-F238E27FC236}">
                <a16:creationId xmlns:a16="http://schemas.microsoft.com/office/drawing/2014/main" id="{EBABF015-B9F6-4AF5-9D20-2A53725BC662}"/>
              </a:ext>
            </a:extLst>
          </p:cNvPr>
          <p:cNvSpPr>
            <a:spLocks noGrp="1"/>
          </p:cNvSpPr>
          <p:nvPr>
            <p:ph sz="half" idx="1"/>
          </p:nvPr>
        </p:nvSpPr>
        <p:spPr/>
        <p:txBody>
          <a:bodyPr/>
          <a:lstStyle/>
          <a:p>
            <a:r>
              <a:rPr lang="en-US" sz="2000" dirty="0"/>
              <a:t>G - Growth</a:t>
            </a:r>
          </a:p>
          <a:p>
            <a:r>
              <a:rPr lang="en-US" sz="2000" dirty="0"/>
              <a:t>O - Ownership</a:t>
            </a:r>
          </a:p>
          <a:p>
            <a:r>
              <a:rPr lang="en-US" sz="2000" dirty="0"/>
              <a:t>A - Awareness</a:t>
            </a:r>
          </a:p>
          <a:p>
            <a:r>
              <a:rPr lang="en-US" sz="2000" dirty="0"/>
              <a:t>L - Learning</a:t>
            </a:r>
          </a:p>
          <a:p>
            <a:pPr marL="0" indent="0">
              <a:buNone/>
            </a:pPr>
            <a:endParaRPr lang="en-US" sz="2000" dirty="0"/>
          </a:p>
          <a:p>
            <a:pPr marL="0" indent="0">
              <a:buNone/>
            </a:pPr>
            <a:r>
              <a:rPr lang="en-US" sz="2000" dirty="0"/>
              <a:t>“Setting goals is the first step in turning the invisible into the visible.”  </a:t>
            </a:r>
          </a:p>
          <a:p>
            <a:pPr marL="0" indent="0">
              <a:buNone/>
            </a:pPr>
            <a:r>
              <a:rPr lang="en-US" sz="2000" dirty="0"/>
              <a:t>  -Tony Robbins</a:t>
            </a:r>
          </a:p>
          <a:p>
            <a:endParaRPr lang="en-US" dirty="0"/>
          </a:p>
        </p:txBody>
      </p:sp>
      <p:sp>
        <p:nvSpPr>
          <p:cNvPr id="4" name="Content Placeholder 3">
            <a:extLst>
              <a:ext uri="{FF2B5EF4-FFF2-40B4-BE49-F238E27FC236}">
                <a16:creationId xmlns:a16="http://schemas.microsoft.com/office/drawing/2014/main" id="{A6CAEAB0-1541-4FEA-8B64-E64C3D422A81}"/>
              </a:ext>
            </a:extLst>
          </p:cNvPr>
          <p:cNvSpPr>
            <a:spLocks noGrp="1"/>
          </p:cNvSpPr>
          <p:nvPr>
            <p:ph sz="half" idx="2"/>
          </p:nvPr>
        </p:nvSpPr>
        <p:spPr/>
        <p:txBody>
          <a:bodyPr/>
          <a:lstStyle/>
          <a:p>
            <a:pPr marL="0" indent="0">
              <a:buNone/>
            </a:pPr>
            <a:r>
              <a:rPr lang="en-US" sz="2000" i="1" u="sng" dirty="0"/>
              <a:t>Leverage parent support</a:t>
            </a:r>
            <a:r>
              <a:rPr lang="en-US" sz="2000" i="1" dirty="0"/>
              <a:t>: If we want students (especially our youngest ones) to set goals that have any personal meaning, those goals need to be transferrable from school to home. In this sense, parents are a key player. Goals that are meaningful for both students and parents are key in fostering long-term growth. </a:t>
            </a:r>
          </a:p>
          <a:p>
            <a:pPr marL="0" indent="0">
              <a:buNone/>
            </a:pPr>
            <a:r>
              <a:rPr lang="en-US" sz="2000" i="1" dirty="0"/>
              <a:t>  -Journal of Research in Childhood Education</a:t>
            </a:r>
            <a:endParaRPr lang="en-US" sz="2000" dirty="0"/>
          </a:p>
          <a:p>
            <a:endParaRPr lang="en-US" dirty="0"/>
          </a:p>
        </p:txBody>
      </p:sp>
    </p:spTree>
    <p:extLst>
      <p:ext uri="{BB962C8B-B14F-4D97-AF65-F5344CB8AC3E}">
        <p14:creationId xmlns:p14="http://schemas.microsoft.com/office/powerpoint/2010/main" val="3212633263"/>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5AA72-45D1-4EF6-AE93-B53459A1BD70}"/>
              </a:ext>
            </a:extLst>
          </p:cNvPr>
          <p:cNvSpPr>
            <a:spLocks noGrp="1"/>
          </p:cNvSpPr>
          <p:nvPr>
            <p:ph type="title"/>
          </p:nvPr>
        </p:nvSpPr>
        <p:spPr/>
        <p:txBody>
          <a:bodyPr/>
          <a:lstStyle/>
          <a:p>
            <a:r>
              <a:rPr lang="en-US" dirty="0"/>
              <a:t>Grade Level Goal</a:t>
            </a:r>
          </a:p>
        </p:txBody>
      </p:sp>
      <p:sp>
        <p:nvSpPr>
          <p:cNvPr id="3" name="Content Placeholder 2">
            <a:extLst>
              <a:ext uri="{FF2B5EF4-FFF2-40B4-BE49-F238E27FC236}">
                <a16:creationId xmlns:a16="http://schemas.microsoft.com/office/drawing/2014/main" id="{85516A2B-1091-4006-8054-5C73824850D1}"/>
              </a:ext>
            </a:extLst>
          </p:cNvPr>
          <p:cNvSpPr>
            <a:spLocks noGrp="1"/>
          </p:cNvSpPr>
          <p:nvPr>
            <p:ph sz="half" idx="1"/>
          </p:nvPr>
        </p:nvSpPr>
        <p:spPr>
          <a:xfrm>
            <a:off x="1752600" y="1395413"/>
            <a:ext cx="7010400" cy="4572000"/>
          </a:xfrm>
        </p:spPr>
        <p:txBody>
          <a:bodyPr/>
          <a:lstStyle/>
          <a:p>
            <a:pPr marL="0" lvl="0" indent="0">
              <a:buNone/>
            </a:pPr>
            <a:r>
              <a:rPr lang="en-US" sz="2000" dirty="0"/>
              <a:t>Students will read fluently and comprehend at the grade level midpoint: 840.</a:t>
            </a:r>
          </a:p>
          <a:p>
            <a:pPr marL="0" indent="0">
              <a:buNone/>
            </a:pPr>
            <a:r>
              <a:rPr lang="en-US" sz="2000" dirty="0"/>
              <a:t>(Fourth Lexile Band: 740-940)</a:t>
            </a:r>
          </a:p>
          <a:p>
            <a:pPr marL="0" indent="0">
              <a:buNone/>
            </a:pPr>
            <a:endParaRPr lang="en-US" sz="2000" dirty="0"/>
          </a:p>
          <a:p>
            <a:pPr marL="0" indent="0">
              <a:buNone/>
            </a:pPr>
            <a:r>
              <a:rPr lang="en-US" sz="2000" b="1" i="1" dirty="0"/>
              <a:t>WAYS TO ASSIST AT HOME</a:t>
            </a:r>
          </a:p>
          <a:p>
            <a:r>
              <a:rPr lang="en-US" sz="2000" dirty="0"/>
              <a:t>Encourage your child read for 20 minutes every night. </a:t>
            </a:r>
          </a:p>
          <a:p>
            <a:r>
              <a:rPr lang="en-US" sz="2000" dirty="0"/>
              <a:t>Let your child log on to Education Galaxy.</a:t>
            </a:r>
          </a:p>
          <a:p>
            <a:r>
              <a:rPr lang="en-US" sz="2000" dirty="0"/>
              <a:t>Encourage your child to read aloud to practice fluency and expression. </a:t>
            </a:r>
          </a:p>
          <a:p>
            <a:r>
              <a:rPr lang="en-US" sz="2000" dirty="0"/>
              <a:t>Encourage your student to use reading strategies to develop comprehension. </a:t>
            </a:r>
            <a:endParaRPr lang="en-US" dirty="0"/>
          </a:p>
        </p:txBody>
      </p:sp>
    </p:spTree>
    <p:extLst>
      <p:ext uri="{BB962C8B-B14F-4D97-AF65-F5344CB8AC3E}">
        <p14:creationId xmlns:p14="http://schemas.microsoft.com/office/powerpoint/2010/main" val="2289189765"/>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5971-31EC-468C-9EAF-AB78B8357513}"/>
              </a:ext>
            </a:extLst>
          </p:cNvPr>
          <p:cNvSpPr>
            <a:spLocks noGrp="1"/>
          </p:cNvSpPr>
          <p:nvPr>
            <p:ph type="title"/>
          </p:nvPr>
        </p:nvSpPr>
        <p:spPr/>
        <p:txBody>
          <a:bodyPr/>
          <a:lstStyle/>
          <a:p>
            <a:r>
              <a:rPr lang="en-US" dirty="0"/>
              <a:t>Reading Resources</a:t>
            </a:r>
          </a:p>
        </p:txBody>
      </p:sp>
      <p:sp>
        <p:nvSpPr>
          <p:cNvPr id="3" name="Content Placeholder 2">
            <a:extLst>
              <a:ext uri="{FF2B5EF4-FFF2-40B4-BE49-F238E27FC236}">
                <a16:creationId xmlns:a16="http://schemas.microsoft.com/office/drawing/2014/main" id="{F9BA5E42-9AD3-4C04-8543-7C298C4182D7}"/>
              </a:ext>
            </a:extLst>
          </p:cNvPr>
          <p:cNvSpPr>
            <a:spLocks noGrp="1"/>
          </p:cNvSpPr>
          <p:nvPr>
            <p:ph idx="1"/>
          </p:nvPr>
        </p:nvSpPr>
        <p:spPr>
          <a:xfrm>
            <a:off x="1752600" y="1275419"/>
            <a:ext cx="7010400" cy="3856032"/>
          </a:xfrm>
        </p:spPr>
        <p:txBody>
          <a:bodyPr/>
          <a:lstStyle/>
          <a:p>
            <a:r>
              <a:rPr lang="en-US" sz="2000" dirty="0">
                <a:hlinkClick r:id="rId2"/>
              </a:rPr>
              <a:t>https://lexile.com/parents-students/</a:t>
            </a:r>
            <a:endParaRPr lang="en-US" sz="2000" dirty="0"/>
          </a:p>
          <a:p>
            <a:pPr lvl="1"/>
            <a:r>
              <a:rPr lang="en-US" sz="1800" dirty="0"/>
              <a:t>Click on </a:t>
            </a:r>
          </a:p>
          <a:p>
            <a:pPr lvl="1"/>
            <a:r>
              <a:rPr lang="en-US" sz="1800" dirty="0"/>
              <a:t>Enter student‘s Lexile score and then select categories of interest to the student</a:t>
            </a:r>
          </a:p>
          <a:p>
            <a:pPr lvl="1"/>
            <a:r>
              <a:rPr lang="en-US" sz="1800" dirty="0"/>
              <a:t>A list of book results on student’s Lexile level will be given</a:t>
            </a:r>
          </a:p>
          <a:p>
            <a:pPr marL="457200" lvl="1" indent="0">
              <a:buNone/>
            </a:pPr>
            <a:endParaRPr lang="en-US" sz="2000" dirty="0"/>
          </a:p>
          <a:p>
            <a:r>
              <a:rPr lang="en-US" sz="2000" dirty="0"/>
              <a:t>Education Galaxy – </a:t>
            </a:r>
            <a:r>
              <a:rPr lang="en-US" sz="2000" dirty="0">
                <a:hlinkClick r:id="rId3"/>
              </a:rPr>
              <a:t>www.educationgalaxy.com</a:t>
            </a:r>
            <a:r>
              <a:rPr lang="en-US" sz="2000" dirty="0"/>
              <a:t> </a:t>
            </a:r>
          </a:p>
          <a:p>
            <a:pPr lvl="1"/>
            <a:r>
              <a:rPr lang="en-US" sz="1800" dirty="0"/>
              <a:t>Students can practice Reading Standards in an engaging online setting.</a:t>
            </a:r>
          </a:p>
          <a:p>
            <a:pPr lvl="1"/>
            <a:r>
              <a:rPr lang="en-US" sz="1800" dirty="0"/>
              <a:t>Student login – Student ID # + </a:t>
            </a:r>
            <a:r>
              <a:rPr lang="en-US" sz="1800" dirty="0" err="1"/>
              <a:t>hes</a:t>
            </a:r>
            <a:r>
              <a:rPr lang="en-US" sz="1800" dirty="0"/>
              <a:t> (i.e. 123456hes)</a:t>
            </a:r>
          </a:p>
          <a:p>
            <a:pPr lvl="1"/>
            <a:r>
              <a:rPr lang="en-US" sz="1800" dirty="0"/>
              <a:t>Student Password – Student ID # (i.e. 123456)</a:t>
            </a:r>
          </a:p>
        </p:txBody>
      </p:sp>
      <p:pic>
        <p:nvPicPr>
          <p:cNvPr id="5" name="Picture 4">
            <a:extLst>
              <a:ext uri="{FF2B5EF4-FFF2-40B4-BE49-F238E27FC236}">
                <a16:creationId xmlns:a16="http://schemas.microsoft.com/office/drawing/2014/main" id="{9D418AD4-45DA-4D4A-B78D-1B0AEFD30385}"/>
              </a:ext>
            </a:extLst>
          </p:cNvPr>
          <p:cNvPicPr>
            <a:picLocks noChangeAspect="1"/>
          </p:cNvPicPr>
          <p:nvPr/>
        </p:nvPicPr>
        <p:blipFill>
          <a:blip r:embed="rId4"/>
          <a:stretch>
            <a:fillRect/>
          </a:stretch>
        </p:blipFill>
        <p:spPr>
          <a:xfrm>
            <a:off x="3463046" y="1649549"/>
            <a:ext cx="1897461" cy="367251"/>
          </a:xfrm>
          <a:prstGeom prst="rect">
            <a:avLst/>
          </a:prstGeom>
        </p:spPr>
      </p:pic>
      <p:pic>
        <p:nvPicPr>
          <p:cNvPr id="7" name="Picture 6">
            <a:extLst>
              <a:ext uri="{FF2B5EF4-FFF2-40B4-BE49-F238E27FC236}">
                <a16:creationId xmlns:a16="http://schemas.microsoft.com/office/drawing/2014/main" id="{FCD2F858-FE9F-40A9-9845-A9B1CA62C768}"/>
              </a:ext>
            </a:extLst>
          </p:cNvPr>
          <p:cNvPicPr>
            <a:picLocks noChangeAspect="1"/>
          </p:cNvPicPr>
          <p:nvPr/>
        </p:nvPicPr>
        <p:blipFill>
          <a:blip r:embed="rId5"/>
          <a:stretch>
            <a:fillRect/>
          </a:stretch>
        </p:blipFill>
        <p:spPr>
          <a:xfrm>
            <a:off x="4071433" y="5263870"/>
            <a:ext cx="2372733" cy="1407086"/>
          </a:xfrm>
          <a:prstGeom prst="rect">
            <a:avLst/>
          </a:prstGeom>
        </p:spPr>
      </p:pic>
    </p:spTree>
    <p:extLst>
      <p:ext uri="{BB962C8B-B14F-4D97-AF65-F5344CB8AC3E}">
        <p14:creationId xmlns:p14="http://schemas.microsoft.com/office/powerpoint/2010/main" val="131012622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D4D03-DCD4-4474-A87F-944844C7833C}"/>
              </a:ext>
            </a:extLst>
          </p:cNvPr>
          <p:cNvSpPr>
            <a:spLocks noGrp="1"/>
          </p:cNvSpPr>
          <p:nvPr>
            <p:ph type="title"/>
          </p:nvPr>
        </p:nvSpPr>
        <p:spPr/>
        <p:txBody>
          <a:bodyPr/>
          <a:lstStyle/>
          <a:p>
            <a:r>
              <a:rPr lang="en-US" dirty="0"/>
              <a:t>Tech Tips –Online Learning</a:t>
            </a:r>
          </a:p>
        </p:txBody>
      </p:sp>
      <p:pic>
        <p:nvPicPr>
          <p:cNvPr id="5" name="Picture 2" descr="Image">
            <a:extLst>
              <a:ext uri="{FF2B5EF4-FFF2-40B4-BE49-F238E27FC236}">
                <a16:creationId xmlns:a16="http://schemas.microsoft.com/office/drawing/2014/main" id="{291C6B76-D75E-4281-9E62-20682086A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1938" y="1319914"/>
            <a:ext cx="6654284" cy="4770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84933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F1794-133F-4320-954A-6067790C83C5}"/>
              </a:ext>
            </a:extLst>
          </p:cNvPr>
          <p:cNvSpPr>
            <a:spLocks noGrp="1"/>
          </p:cNvSpPr>
          <p:nvPr>
            <p:ph type="title"/>
          </p:nvPr>
        </p:nvSpPr>
        <p:spPr/>
        <p:txBody>
          <a:bodyPr/>
          <a:lstStyle/>
          <a:p>
            <a:r>
              <a:rPr lang="en-US" dirty="0"/>
              <a:t>Tech Tips – cont’d</a:t>
            </a:r>
          </a:p>
        </p:txBody>
      </p:sp>
      <p:sp>
        <p:nvSpPr>
          <p:cNvPr id="3" name="Content Placeholder 2">
            <a:extLst>
              <a:ext uri="{FF2B5EF4-FFF2-40B4-BE49-F238E27FC236}">
                <a16:creationId xmlns:a16="http://schemas.microsoft.com/office/drawing/2014/main" id="{3CBCEAA8-75AE-4ADD-877F-74A667076610}"/>
              </a:ext>
            </a:extLst>
          </p:cNvPr>
          <p:cNvSpPr>
            <a:spLocks noGrp="1"/>
          </p:cNvSpPr>
          <p:nvPr>
            <p:ph idx="1"/>
          </p:nvPr>
        </p:nvSpPr>
        <p:spPr>
          <a:xfrm>
            <a:off x="1752600" y="1640724"/>
            <a:ext cx="7010400" cy="3576551"/>
          </a:xfrm>
        </p:spPr>
        <p:txBody>
          <a:bodyPr/>
          <a:lstStyle/>
          <a:p>
            <a:r>
              <a:rPr lang="en-US" sz="2000" u="none" strike="noStrike" dirty="0">
                <a:effectLst/>
                <a:latin typeface="inherit"/>
              </a:rPr>
              <a:t>Canvas Student Login –</a:t>
            </a:r>
          </a:p>
          <a:p>
            <a:pPr lvl="1"/>
            <a:r>
              <a:rPr lang="en-US" sz="1600" dirty="0">
                <a:latin typeface="inherit"/>
              </a:rPr>
              <a:t>Student login - Student ID # @paulding.k12.ga.us  </a:t>
            </a:r>
          </a:p>
          <a:p>
            <a:pPr lvl="2"/>
            <a:r>
              <a:rPr lang="en-US" sz="1600" dirty="0">
                <a:latin typeface="inherit"/>
              </a:rPr>
              <a:t>(i.e. 12345@paulding.k12.ga.us)</a:t>
            </a:r>
          </a:p>
          <a:p>
            <a:pPr lvl="1"/>
            <a:r>
              <a:rPr lang="en-US" sz="1600" u="none" strike="noStrike" dirty="0">
                <a:effectLst/>
                <a:latin typeface="inherit"/>
              </a:rPr>
              <a:t>Student Password – first initial + middle initial + last initial and 4 digit birthday (month and day)</a:t>
            </a:r>
          </a:p>
          <a:p>
            <a:pPr lvl="2"/>
            <a:r>
              <a:rPr lang="en-US" sz="1600" dirty="0">
                <a:latin typeface="inherit"/>
              </a:rPr>
              <a:t>(i.e. abc0102)</a:t>
            </a:r>
          </a:p>
          <a:p>
            <a:pPr marL="914400" lvl="2" indent="0">
              <a:buNone/>
            </a:pPr>
            <a:endParaRPr lang="en-US" sz="1600" u="none" strike="noStrike" dirty="0">
              <a:effectLst/>
              <a:latin typeface="inherit"/>
            </a:endParaRPr>
          </a:p>
          <a:p>
            <a:r>
              <a:rPr lang="en-US" sz="2000" u="none" strike="noStrike" dirty="0">
                <a:effectLst/>
                <a:latin typeface="inherit"/>
              </a:rPr>
              <a:t>Canvas Parent Help Guides - </a:t>
            </a:r>
            <a:br>
              <a:rPr lang="en-US" sz="2000" dirty="0"/>
            </a:br>
            <a:r>
              <a:rPr lang="en-US" sz="2000" u="none" strike="noStrike" dirty="0">
                <a:solidFill>
                  <a:srgbClr val="FF4081"/>
                </a:solidFill>
                <a:effectLst/>
                <a:latin typeface="inherit"/>
                <a:hlinkClick r:id="rId2"/>
              </a:rPr>
              <a:t>https://community.canvaslms.com/t5/Observer-Guide/tkb-p/observer</a:t>
            </a:r>
            <a:br>
              <a:rPr lang="en-US" sz="2000" dirty="0"/>
            </a:br>
            <a:endParaRPr lang="en-US" sz="2000" dirty="0"/>
          </a:p>
          <a:p>
            <a:r>
              <a:rPr lang="en-US" sz="2000" u="none" strike="noStrike" dirty="0">
                <a:effectLst/>
                <a:latin typeface="inherit"/>
              </a:rPr>
              <a:t>Information for Digital Learning Days – short term and/or long term (pivot) - </a:t>
            </a:r>
            <a:r>
              <a:rPr lang="en-US" sz="2000" u="none" strike="noStrike" dirty="0">
                <a:solidFill>
                  <a:srgbClr val="FF4081"/>
                </a:solidFill>
                <a:effectLst/>
                <a:latin typeface="inherit"/>
                <a:hlinkClick r:id="rId3"/>
              </a:rPr>
              <a:t>https://www.paulding.k12.ga.us/Page/42513</a:t>
            </a:r>
            <a:endParaRPr lang="en-US" sz="2000" dirty="0"/>
          </a:p>
        </p:txBody>
      </p:sp>
      <p:pic>
        <p:nvPicPr>
          <p:cNvPr id="5" name="Picture 4">
            <a:extLst>
              <a:ext uri="{FF2B5EF4-FFF2-40B4-BE49-F238E27FC236}">
                <a16:creationId xmlns:a16="http://schemas.microsoft.com/office/drawing/2014/main" id="{1A4A0A8F-BBA8-46FE-80A2-E5E7783C6F0C}"/>
              </a:ext>
            </a:extLst>
          </p:cNvPr>
          <p:cNvPicPr>
            <a:picLocks noChangeAspect="1"/>
          </p:cNvPicPr>
          <p:nvPr/>
        </p:nvPicPr>
        <p:blipFill>
          <a:blip r:embed="rId4"/>
          <a:stretch>
            <a:fillRect/>
          </a:stretch>
        </p:blipFill>
        <p:spPr>
          <a:xfrm>
            <a:off x="6191250" y="352425"/>
            <a:ext cx="2400300" cy="742950"/>
          </a:xfrm>
          <a:prstGeom prst="rect">
            <a:avLst/>
          </a:prstGeom>
        </p:spPr>
      </p:pic>
    </p:spTree>
    <p:extLst>
      <p:ext uri="{BB962C8B-B14F-4D97-AF65-F5344CB8AC3E}">
        <p14:creationId xmlns:p14="http://schemas.microsoft.com/office/powerpoint/2010/main" val="4269928899"/>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BA6E-D9DB-4D6C-88F6-AAF206F9692F}"/>
              </a:ext>
            </a:extLst>
          </p:cNvPr>
          <p:cNvSpPr>
            <a:spLocks noGrp="1"/>
          </p:cNvSpPr>
          <p:nvPr>
            <p:ph type="title"/>
          </p:nvPr>
        </p:nvSpPr>
        <p:spPr/>
        <p:txBody>
          <a:bodyPr/>
          <a:lstStyle/>
          <a:p>
            <a:r>
              <a:rPr lang="en-US" dirty="0"/>
              <a:t>What is Copyright?</a:t>
            </a:r>
          </a:p>
        </p:txBody>
      </p:sp>
      <p:sp>
        <p:nvSpPr>
          <p:cNvPr id="5" name="Rectangle 2">
            <a:extLst>
              <a:ext uri="{FF2B5EF4-FFF2-40B4-BE49-F238E27FC236}">
                <a16:creationId xmlns:a16="http://schemas.microsoft.com/office/drawing/2014/main" id="{8DD0D254-4884-465F-8558-4D1E564F49BB}"/>
              </a:ext>
            </a:extLst>
          </p:cNvPr>
          <p:cNvSpPr>
            <a:spLocks noGrp="1" noChangeArrowheads="1"/>
          </p:cNvSpPr>
          <p:nvPr>
            <p:ph idx="1"/>
          </p:nvPr>
        </p:nvSpPr>
        <p:spPr bwMode="auto">
          <a:xfrm>
            <a:off x="1752600" y="889844"/>
            <a:ext cx="6904839"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Did you know that whenever you write a poem or story or even a paper for your class, or a drawing or other artwork, you automatically own the copyright to it. Copyright is a form of protection given to the authors or creators of "original works of authorship," including literary, dramatic, musical, artistic and other intellectual works. What that means is that, as the author of the work, you alone have the right to do any of the following or to let others do any of the following:</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copies of your work;</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distribute copies of your work;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perform your work publicly (such as for plays, film, dances or music);</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display your work publicly (such as for artwork, or stills from audiovisual works, or any 	material used on the Internet or television); and</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r>
              <a:rPr kumimoji="0" lang="en-US" altLang="en-US" sz="1200" b="0" i="0" u="none" strike="noStrike" cap="none" normalizeH="0" baseline="0" dirty="0">
                <a:ln>
                  <a:noFill/>
                </a:ln>
                <a:solidFill>
                  <a:srgbClr val="000000"/>
                </a:solidFill>
                <a:effectLst/>
                <a:latin typeface="&amp;quot"/>
                <a:cs typeface="Arial" panose="020B0604020202020204" pitchFamily="34" charset="0"/>
              </a:rPr>
              <a:t>                      </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make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2"/>
              </a:rPr>
              <a:t>derivative works</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(including making modifications, adaptations or other new uses 	of a work, or 	translating the work to another media).</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In general, it is illegal for anyone to do any of the things listed above with a work created by you without your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3"/>
              </a:rPr>
              <a:t>permission</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but there are some exceptions and limitations to your rights as a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4"/>
              </a:rPr>
              <a:t>copyright holder</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One major limitation is the doctrine of “</a:t>
            </a:r>
            <a:r>
              <a:rPr kumimoji="0" lang="en-US" altLang="en-US" sz="1200" b="0" i="0" u="sng" strike="noStrike" cap="none" normalizeH="0" baseline="0" dirty="0">
                <a:ln>
                  <a:noFill/>
                </a:ln>
                <a:solidFill>
                  <a:srgbClr val="0000FF"/>
                </a:solidFill>
                <a:effectLst/>
                <a:latin typeface="Arial" panose="020B0604020202020204" pitchFamily="34" charset="0"/>
                <a:cs typeface="Arial" panose="020B0604020202020204" pitchFamily="34" charset="0"/>
                <a:hlinkClick r:id="rId5"/>
              </a:rPr>
              <a:t>Fair Use</a:t>
            </a:r>
            <a:r>
              <a:rPr lang="en-US" altLang="en-US" sz="1200" dirty="0">
                <a:solidFill>
                  <a:srgbClr val="000000"/>
                </a:solidFill>
                <a:cs typeface="Arial" panose="020B0604020202020204" pitchFamily="34" charset="0"/>
              </a:rPr>
              <a:t>”</a:t>
            </a:r>
            <a:r>
              <a:rPr kumimoji="0" lang="en-US" altLang="en-US" sz="12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Student Guide for more information on copyright - </a:t>
            </a:r>
            <a:r>
              <a:rPr lang="en-US" altLang="en-US" sz="1400" dirty="0">
                <a:solidFill>
                  <a:srgbClr val="000000"/>
                </a:solidFill>
                <a:cs typeface="Arial" panose="020B0604020202020204" pitchFamily="34" charset="0"/>
                <a:hlinkClick r:id="rId6"/>
              </a:rPr>
              <a:t>http://www.copyrightkids.org/cbasicsframes.htm</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0000"/>
              </a:solidFill>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cs typeface="Arial" panose="020B0604020202020204" pitchFamily="34" charset="0"/>
              </a:rPr>
              <a:t>Parent Guidance for more information on copyright - </a:t>
            </a:r>
            <a:r>
              <a:rPr lang="en-US" altLang="en-US" sz="1400" dirty="0">
                <a:solidFill>
                  <a:srgbClr val="000000"/>
                </a:solidFill>
                <a:cs typeface="Arial" panose="020B0604020202020204" pitchFamily="34" charset="0"/>
                <a:hlinkClick r:id="rId7"/>
              </a:rPr>
              <a:t>https://parentingdigital.com/parents-guide-copyright-fair-use/</a:t>
            </a:r>
            <a:r>
              <a:rPr lang="en-US" altLang="en-US" sz="1400" dirty="0">
                <a:solidFill>
                  <a:srgbClr val="000000"/>
                </a:solidFill>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49997698"/>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Rectangle 8"/>
          <p:cNvSpPr>
            <a:spLocks noGrp="1" noChangeArrowheads="1"/>
          </p:cNvSpPr>
          <p:nvPr>
            <p:ph type="title"/>
          </p:nvPr>
        </p:nvSpPr>
        <p:spPr/>
        <p:txBody>
          <a:bodyPr/>
          <a:lstStyle/>
          <a:p>
            <a:r>
              <a:rPr lang="en-US" sz="4800" dirty="0">
                <a:latin typeface="DJ Basic" pitchFamily="2" charset="0"/>
              </a:rPr>
              <a:t>Contact Information</a:t>
            </a:r>
          </a:p>
        </p:txBody>
      </p:sp>
      <p:sp>
        <p:nvSpPr>
          <p:cNvPr id="4105" name="Rectangle 9"/>
          <p:cNvSpPr>
            <a:spLocks noGrp="1" noChangeArrowheads="1"/>
          </p:cNvSpPr>
          <p:nvPr>
            <p:ph type="body" idx="1"/>
          </p:nvPr>
        </p:nvSpPr>
        <p:spPr>
          <a:xfrm>
            <a:off x="1752599" y="1395413"/>
            <a:ext cx="7138481" cy="4572000"/>
          </a:xfrm>
        </p:spPr>
        <p:txBody>
          <a:bodyPr/>
          <a:lstStyle/>
          <a:p>
            <a:pPr>
              <a:buNone/>
            </a:pPr>
            <a:endParaRPr lang="en-US" sz="1800" dirty="0">
              <a:ea typeface="+mn-lt"/>
              <a:cs typeface="+mn-lt"/>
            </a:endParaRPr>
          </a:p>
          <a:p>
            <a:pPr>
              <a:buNone/>
            </a:pPr>
            <a:endParaRPr lang="en-US" sz="1800">
              <a:ea typeface="+mn-lt"/>
              <a:cs typeface="+mn-lt"/>
            </a:endParaRPr>
          </a:p>
          <a:p>
            <a:pPr>
              <a:buNone/>
            </a:pPr>
            <a:r>
              <a:rPr lang="en-US" sz="1800">
                <a:ea typeface="+mn-lt"/>
                <a:cs typeface="+mn-lt"/>
              </a:rPr>
              <a:t>Feel </a:t>
            </a:r>
            <a:r>
              <a:rPr lang="en-US" sz="1800" dirty="0">
                <a:ea typeface="+mn-lt"/>
                <a:cs typeface="+mn-lt"/>
              </a:rPr>
              <a:t>free to reach out to your child’s</a:t>
            </a:r>
            <a:r>
              <a:rPr lang="en-US" sz="1800" dirty="0">
                <a:cs typeface="Arial"/>
              </a:rPr>
              <a:t> teacher with questions. </a:t>
            </a:r>
          </a:p>
          <a:p>
            <a:pPr>
              <a:buNone/>
            </a:pPr>
            <a:endParaRPr lang="en-US" sz="1800" dirty="0">
              <a:ea typeface="+mn-lt"/>
              <a:cs typeface="+mn-lt"/>
            </a:endParaRPr>
          </a:p>
          <a:p>
            <a:pPr>
              <a:buNone/>
            </a:pPr>
            <a:r>
              <a:rPr lang="en-US" sz="1800" dirty="0">
                <a:ea typeface="+mn-lt"/>
                <a:cs typeface="+mn-lt"/>
              </a:rPr>
              <a:t>You may also contact your school’s </a:t>
            </a:r>
            <a:r>
              <a:rPr lang="en-US" sz="1800" dirty="0">
                <a:cs typeface="Arial"/>
              </a:rPr>
              <a:t>Instructional Lead Teacher:</a:t>
            </a:r>
          </a:p>
          <a:p>
            <a:pPr>
              <a:buNone/>
            </a:pPr>
            <a:r>
              <a:rPr lang="en-US" sz="1800" dirty="0">
                <a:cs typeface="Arial"/>
              </a:rPr>
              <a:t>   </a:t>
            </a:r>
          </a:p>
          <a:p>
            <a:pPr marL="0" indent="0">
              <a:buNone/>
            </a:pPr>
            <a:r>
              <a:rPr lang="en-US" sz="1600" dirty="0">
                <a:solidFill>
                  <a:srgbClr val="B87A2A"/>
                </a:solidFill>
                <a:latin typeface="Open Sans"/>
              </a:rPr>
              <a:t>              </a:t>
            </a:r>
            <a:r>
              <a:rPr lang="en-US" sz="1600" dirty="0">
                <a:solidFill>
                  <a:srgbClr val="B87A2A"/>
                </a:solidFill>
                <a:latin typeface="Open Sans"/>
                <a:hlinkClick r:id="rId3"/>
              </a:rPr>
              <a:t>2020 Title I Schools</a:t>
            </a:r>
            <a:endParaRPr lang="en-US" sz="1600" dirty="0">
              <a:solidFill>
                <a:srgbClr val="B87A2A"/>
              </a:solidFill>
              <a:latin typeface="Open Sans"/>
            </a:endParaRPr>
          </a:p>
          <a:p>
            <a:pPr>
              <a:buFontTx/>
              <a:buNone/>
            </a:pPr>
            <a:endParaRPr lang="en-US" dirty="0">
              <a:highlight>
                <a:srgbClr val="FFFF00"/>
              </a:highlight>
              <a:latin typeface="DJ Basic" pitchFamily="2"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20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05">
                                            <p:txEl>
                                              <p:pRg st="2" end="2"/>
                                            </p:txEl>
                                          </p:spTgt>
                                        </p:tgtEl>
                                        <p:attrNameLst>
                                          <p:attrName>style.visibility</p:attrName>
                                        </p:attrNameLst>
                                      </p:cBhvr>
                                      <p:to>
                                        <p:strVal val="visible"/>
                                      </p:to>
                                    </p:set>
                                    <p:animEffect transition="in" filter="fade">
                                      <p:cBhvr>
                                        <p:cTn id="12" dur="2000"/>
                                        <p:tgtEl>
                                          <p:spTgt spid="410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05">
                                            <p:txEl>
                                              <p:pRg st="4" end="4"/>
                                            </p:txEl>
                                          </p:spTgt>
                                        </p:tgtEl>
                                        <p:attrNameLst>
                                          <p:attrName>style.visibility</p:attrName>
                                        </p:attrNameLst>
                                      </p:cBhvr>
                                      <p:to>
                                        <p:strVal val="visible"/>
                                      </p:to>
                                    </p:set>
                                    <p:animEffect transition="in" filter="fade">
                                      <p:cBhvr>
                                        <p:cTn id="17" dur="2000"/>
                                        <p:tgtEl>
                                          <p:spTgt spid="410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105">
                                            <p:txEl>
                                              <p:pRg st="5" end="5"/>
                                            </p:txEl>
                                          </p:spTgt>
                                        </p:tgtEl>
                                        <p:attrNameLst>
                                          <p:attrName>style.visibility</p:attrName>
                                        </p:attrNameLst>
                                      </p:cBhvr>
                                      <p:to>
                                        <p:strVal val="visible"/>
                                      </p:to>
                                    </p:set>
                                    <p:animEffect transition="in" filter="fade">
                                      <p:cBhvr>
                                        <p:cTn id="22" dur="2000"/>
                                        <p:tgtEl>
                                          <p:spTgt spid="410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105">
                                            <p:txEl>
                                              <p:pRg st="6" end="6"/>
                                            </p:txEl>
                                          </p:spTgt>
                                        </p:tgtEl>
                                        <p:attrNameLst>
                                          <p:attrName>style.visibility</p:attrName>
                                        </p:attrNameLst>
                                      </p:cBhvr>
                                      <p:to>
                                        <p:strVal val="visible"/>
                                      </p:to>
                                    </p:set>
                                    <p:animEffect transition="in" filter="fade">
                                      <p:cBhvr>
                                        <p:cTn id="27" dur="2000"/>
                                        <p:tgtEl>
                                          <p:spTgt spid="410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4" grpId="0"/>
      <p:bldP spid="410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et's have children, teachers and families working together!">
            <a:extLst>
              <a:ext uri="{FF2B5EF4-FFF2-40B4-BE49-F238E27FC236}">
                <a16:creationId xmlns:a16="http://schemas.microsoft.com/office/drawing/2014/main" id="{17B166FD-6D6C-4A2A-99B8-FDACB9FD019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4228051" y="851549"/>
            <a:ext cx="4491790" cy="500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25257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158B-6968-4E4C-BE33-80B3496A4D6B}"/>
              </a:ext>
            </a:extLst>
          </p:cNvPr>
          <p:cNvSpPr>
            <a:spLocks noGrp="1"/>
          </p:cNvSpPr>
          <p:nvPr>
            <p:ph type="title"/>
          </p:nvPr>
        </p:nvSpPr>
        <p:spPr/>
        <p:txBody>
          <a:bodyPr/>
          <a:lstStyle/>
          <a:p>
            <a:r>
              <a:rPr lang="en-US" dirty="0"/>
              <a:t>Tonight's Agenda </a:t>
            </a:r>
            <a:r>
              <a:rPr lang="en-US" sz="1800" dirty="0">
                <a:solidFill>
                  <a:schemeClr val="tx1"/>
                </a:solidFill>
              </a:rPr>
              <a:t>(items to be discussed)</a:t>
            </a:r>
          </a:p>
        </p:txBody>
      </p:sp>
      <p:sp>
        <p:nvSpPr>
          <p:cNvPr id="3" name="Content Placeholder 2">
            <a:extLst>
              <a:ext uri="{FF2B5EF4-FFF2-40B4-BE49-F238E27FC236}">
                <a16:creationId xmlns:a16="http://schemas.microsoft.com/office/drawing/2014/main" id="{8B8900B9-B79D-4678-A93F-F37126DC2E4D}"/>
              </a:ext>
            </a:extLst>
          </p:cNvPr>
          <p:cNvSpPr>
            <a:spLocks noGrp="1"/>
          </p:cNvSpPr>
          <p:nvPr>
            <p:ph idx="1"/>
          </p:nvPr>
        </p:nvSpPr>
        <p:spPr/>
        <p:txBody>
          <a:bodyPr/>
          <a:lstStyle/>
          <a:p>
            <a:r>
              <a:rPr lang="en-US" sz="2000" dirty="0"/>
              <a:t>Standards</a:t>
            </a:r>
          </a:p>
          <a:p>
            <a:r>
              <a:rPr lang="en-US" sz="2000" dirty="0"/>
              <a:t>Curriculum</a:t>
            </a:r>
          </a:p>
          <a:p>
            <a:r>
              <a:rPr lang="en-US" sz="2000" dirty="0"/>
              <a:t>Georgia Milestones</a:t>
            </a:r>
          </a:p>
          <a:p>
            <a:r>
              <a:rPr lang="en-US" sz="2000" dirty="0"/>
              <a:t>District Assessments – RI/MI/DIBELS</a:t>
            </a:r>
          </a:p>
          <a:p>
            <a:r>
              <a:rPr lang="en-US" sz="2000" dirty="0"/>
              <a:t>Classroom Assessments</a:t>
            </a:r>
          </a:p>
          <a:p>
            <a:r>
              <a:rPr lang="en-US" sz="2000" dirty="0"/>
              <a:t>Grading</a:t>
            </a:r>
          </a:p>
          <a:p>
            <a:r>
              <a:rPr lang="en-US" sz="2000"/>
              <a:t>Goal Setting</a:t>
            </a:r>
            <a:endParaRPr lang="en-US" sz="2000" dirty="0"/>
          </a:p>
          <a:p>
            <a:r>
              <a:rPr lang="en-US" sz="2000" dirty="0"/>
              <a:t>Reading Resources</a:t>
            </a:r>
          </a:p>
          <a:p>
            <a:r>
              <a:rPr lang="en-US" sz="2000" dirty="0"/>
              <a:t>Tech Tips</a:t>
            </a:r>
          </a:p>
          <a:p>
            <a:r>
              <a:rPr lang="en-US" sz="2000" dirty="0"/>
              <a:t>Copyright Resources</a:t>
            </a:r>
          </a:p>
          <a:p>
            <a:r>
              <a:rPr lang="en-US" sz="2000" dirty="0"/>
              <a:t>Contact Information</a:t>
            </a:r>
          </a:p>
          <a:p>
            <a:endParaRPr lang="en-US" dirty="0"/>
          </a:p>
        </p:txBody>
      </p:sp>
    </p:spTree>
    <p:extLst>
      <p:ext uri="{BB962C8B-B14F-4D97-AF65-F5344CB8AC3E}">
        <p14:creationId xmlns:p14="http://schemas.microsoft.com/office/powerpoint/2010/main" val="2139655549"/>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800" dirty="0">
                <a:latin typeface="DJ Basic" pitchFamily="2" charset="0"/>
              </a:rPr>
              <a:t>Grade Level Standards</a:t>
            </a:r>
          </a:p>
        </p:txBody>
      </p:sp>
      <p:sp>
        <p:nvSpPr>
          <p:cNvPr id="3083" name="Rectangle 11"/>
          <p:cNvSpPr>
            <a:spLocks noGrp="1" noChangeArrowheads="1"/>
          </p:cNvSpPr>
          <p:nvPr>
            <p:ph type="body" idx="1"/>
          </p:nvPr>
        </p:nvSpPr>
        <p:spPr>
          <a:xfrm>
            <a:off x="1443448" y="1143000"/>
            <a:ext cx="7634796" cy="5600699"/>
          </a:xfrm>
        </p:spPr>
        <p:txBody>
          <a:bodyPr/>
          <a:lstStyle/>
          <a:p>
            <a:r>
              <a:rPr lang="en-US" sz="3200" dirty="0">
                <a:latin typeface="DJ Basic" pitchFamily="2" charset="0"/>
              </a:rPr>
              <a:t>All lessons adhere to GA Standards of Excellence for all subjects</a:t>
            </a:r>
          </a:p>
          <a:p>
            <a:r>
              <a:rPr lang="en-US" dirty="0"/>
              <a:t>Math –</a:t>
            </a:r>
          </a:p>
          <a:p>
            <a:pPr lvl="1"/>
            <a:r>
              <a:rPr lang="en-US" dirty="0">
                <a:hlinkClick r:id="rId3"/>
              </a:rPr>
              <a:t>Unit 1</a:t>
            </a:r>
            <a:endParaRPr lang="en-US" dirty="0"/>
          </a:p>
          <a:p>
            <a:pPr lvl="1"/>
            <a:r>
              <a:rPr lang="en-US" dirty="0">
                <a:hlinkClick r:id="rId4"/>
              </a:rPr>
              <a:t>Unit 2</a:t>
            </a:r>
            <a:endParaRPr lang="en-US" dirty="0"/>
          </a:p>
          <a:p>
            <a:pPr lvl="1"/>
            <a:r>
              <a:rPr lang="en-US" dirty="0">
                <a:hlinkClick r:id="rId5"/>
              </a:rPr>
              <a:t>Unit 3</a:t>
            </a:r>
            <a:endParaRPr lang="en-US" dirty="0"/>
          </a:p>
          <a:p>
            <a:pPr lvl="1"/>
            <a:r>
              <a:rPr lang="en-US" dirty="0">
                <a:hlinkClick r:id="rId6"/>
              </a:rPr>
              <a:t>Unit 4</a:t>
            </a:r>
            <a:endParaRPr lang="en-US" dirty="0"/>
          </a:p>
          <a:p>
            <a:pPr lvl="1"/>
            <a:r>
              <a:rPr lang="en-US" dirty="0">
                <a:hlinkClick r:id="rId7"/>
              </a:rPr>
              <a:t>Unit 5</a:t>
            </a:r>
            <a:endParaRPr lang="en-US" dirty="0"/>
          </a:p>
          <a:p>
            <a:pPr lvl="1"/>
            <a:r>
              <a:rPr lang="en-US" dirty="0">
                <a:hlinkClick r:id="rId8"/>
              </a:rPr>
              <a:t>Unit 6</a:t>
            </a:r>
            <a:endParaRPr lang="en-US" dirty="0"/>
          </a:p>
          <a:p>
            <a:pPr lvl="1"/>
            <a:r>
              <a:rPr lang="en-US" dirty="0">
                <a:hlinkClick r:id="rId9"/>
              </a:rPr>
              <a:t>Unit 7</a:t>
            </a:r>
            <a:endParaRPr lang="en-US" dirty="0"/>
          </a:p>
          <a:p>
            <a:r>
              <a:rPr lang="en-US" dirty="0">
                <a:latin typeface="DJ Basic" pitchFamily="2" charset="0"/>
              </a:rPr>
              <a:t>ELA - </a:t>
            </a:r>
            <a:r>
              <a:rPr lang="en-US" dirty="0">
                <a:hlinkClick r:id="rId10"/>
              </a:rPr>
              <a:t>https://www.georgiastandards.org/Georgia-Standards/Frameworks/ELA-Grade-4-Developmental-Progressions-R-W-SL-L.pdf</a:t>
            </a:r>
            <a:endParaRPr lang="en-US" dirty="0">
              <a:latin typeface="DJ Basic"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2" end="2"/>
                                            </p:txEl>
                                          </p:spTgt>
                                        </p:tgtEl>
                                        <p:attrNameLst>
                                          <p:attrName>style.visibility</p:attrName>
                                        </p:attrNameLst>
                                      </p:cBhvr>
                                      <p:to>
                                        <p:strVal val="visible"/>
                                      </p:to>
                                    </p:set>
                                    <p:animEffect transition="in" filter="wipe(down)">
                                      <p:cBhvr>
                                        <p:cTn id="19" dur="500"/>
                                        <p:tgtEl>
                                          <p:spTgt spid="3083">
                                            <p:txEl>
                                              <p:pRg st="2" end="2"/>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3" end="3"/>
                                            </p:txEl>
                                          </p:spTgt>
                                        </p:tgtEl>
                                        <p:attrNameLst>
                                          <p:attrName>style.visibility</p:attrName>
                                        </p:attrNameLst>
                                      </p:cBhvr>
                                      <p:to>
                                        <p:strVal val="visible"/>
                                      </p:to>
                                    </p:set>
                                    <p:animEffect transition="in" filter="wipe(down)">
                                      <p:cBhvr>
                                        <p:cTn id="22" dur="500"/>
                                        <p:tgtEl>
                                          <p:spTgt spid="308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4" end="4"/>
                                            </p:txEl>
                                          </p:spTgt>
                                        </p:tgtEl>
                                        <p:attrNameLst>
                                          <p:attrName>style.visibility</p:attrName>
                                        </p:attrNameLst>
                                      </p:cBhvr>
                                      <p:to>
                                        <p:strVal val="visible"/>
                                      </p:to>
                                    </p:set>
                                    <p:animEffect transition="in" filter="wipe(down)">
                                      <p:cBhvr>
                                        <p:cTn id="25" dur="500"/>
                                        <p:tgtEl>
                                          <p:spTgt spid="308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5" end="5"/>
                                            </p:txEl>
                                          </p:spTgt>
                                        </p:tgtEl>
                                        <p:attrNameLst>
                                          <p:attrName>style.visibility</p:attrName>
                                        </p:attrNameLst>
                                      </p:cBhvr>
                                      <p:to>
                                        <p:strVal val="visible"/>
                                      </p:to>
                                    </p:set>
                                    <p:animEffect transition="in" filter="wipe(down)">
                                      <p:cBhvr>
                                        <p:cTn id="28" dur="500"/>
                                        <p:tgtEl>
                                          <p:spTgt spid="308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6" end="6"/>
                                            </p:txEl>
                                          </p:spTgt>
                                        </p:tgtEl>
                                        <p:attrNameLst>
                                          <p:attrName>style.visibility</p:attrName>
                                        </p:attrNameLst>
                                      </p:cBhvr>
                                      <p:to>
                                        <p:strVal val="visible"/>
                                      </p:to>
                                    </p:set>
                                    <p:animEffect transition="in" filter="wipe(down)">
                                      <p:cBhvr>
                                        <p:cTn id="31" dur="500"/>
                                        <p:tgtEl>
                                          <p:spTgt spid="308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7" end="7"/>
                                            </p:txEl>
                                          </p:spTgt>
                                        </p:tgtEl>
                                        <p:attrNameLst>
                                          <p:attrName>style.visibility</p:attrName>
                                        </p:attrNameLst>
                                      </p:cBhvr>
                                      <p:to>
                                        <p:strVal val="visible"/>
                                      </p:to>
                                    </p:set>
                                    <p:animEffect transition="in" filter="wipe(down)">
                                      <p:cBhvr>
                                        <p:cTn id="34" dur="500"/>
                                        <p:tgtEl>
                                          <p:spTgt spid="308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083">
                                            <p:txEl>
                                              <p:pRg st="8" end="8"/>
                                            </p:txEl>
                                          </p:spTgt>
                                        </p:tgtEl>
                                        <p:attrNameLst>
                                          <p:attrName>style.visibility</p:attrName>
                                        </p:attrNameLst>
                                      </p:cBhvr>
                                      <p:to>
                                        <p:strVal val="visible"/>
                                      </p:to>
                                    </p:set>
                                    <p:animEffect transition="in" filter="wipe(down)">
                                      <p:cBhvr>
                                        <p:cTn id="37" dur="500"/>
                                        <p:tgtEl>
                                          <p:spTgt spid="308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83">
                                            <p:txEl>
                                              <p:pRg st="9" end="9"/>
                                            </p:txEl>
                                          </p:spTgt>
                                        </p:tgtEl>
                                        <p:attrNameLst>
                                          <p:attrName>style.visibility</p:attrName>
                                        </p:attrNameLst>
                                      </p:cBhvr>
                                      <p:to>
                                        <p:strVal val="visible"/>
                                      </p:to>
                                    </p:set>
                                    <p:animEffect transition="in" filter="wipe(down)">
                                      <p:cBhvr>
                                        <p:cTn id="40" dur="500"/>
                                        <p:tgtEl>
                                          <p:spTgt spid="3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Grp="1" noChangeArrowheads="1"/>
          </p:cNvSpPr>
          <p:nvPr>
            <p:ph type="title"/>
          </p:nvPr>
        </p:nvSpPr>
        <p:spPr/>
        <p:txBody>
          <a:bodyPr/>
          <a:lstStyle/>
          <a:p>
            <a:r>
              <a:rPr lang="en-US" sz="4400" dirty="0">
                <a:latin typeface="DJ Basic" pitchFamily="2" charset="0"/>
              </a:rPr>
              <a:t>Curriculum </a:t>
            </a:r>
          </a:p>
        </p:txBody>
      </p:sp>
      <p:sp>
        <p:nvSpPr>
          <p:cNvPr id="3083" name="Rectangle 11"/>
          <p:cNvSpPr>
            <a:spLocks noGrp="1" noChangeArrowheads="1"/>
          </p:cNvSpPr>
          <p:nvPr>
            <p:ph type="body" idx="1"/>
          </p:nvPr>
        </p:nvSpPr>
        <p:spPr>
          <a:xfrm>
            <a:off x="1287262" y="1143000"/>
            <a:ext cx="7634796" cy="5600699"/>
          </a:xfrm>
        </p:spPr>
        <p:txBody>
          <a:bodyPr/>
          <a:lstStyle/>
          <a:p>
            <a:pPr marL="914400" lvl="2" indent="0">
              <a:buNone/>
            </a:pPr>
            <a:r>
              <a:rPr lang="en-US" dirty="0">
                <a:latin typeface="DJ Basic" pitchFamily="2" charset="0"/>
              </a:rPr>
              <a:t>Reading– </a:t>
            </a:r>
          </a:p>
          <a:p>
            <a:pPr marL="914400" lvl="2" indent="0">
              <a:buNone/>
            </a:pPr>
            <a:r>
              <a:rPr lang="en-US" dirty="0">
                <a:solidFill>
                  <a:srgbClr val="00CC99"/>
                </a:solidFill>
                <a:latin typeface="DJ Basic" pitchFamily="2" charset="0"/>
                <a:hlinkClick r:id="rId3" action="ppaction://hlinkfile">
                  <a:extLst>
                    <a:ext uri="{A12FA001-AC4F-418D-AE19-62706E023703}">
                      <ahyp:hlinkClr xmlns:ahyp="http://schemas.microsoft.com/office/drawing/2018/hyperlinkcolor" val="tx"/>
                    </a:ext>
                  </a:extLst>
                </a:hlinkClick>
              </a:rPr>
              <a:t>Bookworms Reading – Shared, Interactive, DI</a:t>
            </a:r>
            <a:endParaRPr lang="en-US" dirty="0">
              <a:solidFill>
                <a:srgbClr val="00CC99"/>
              </a:solidFill>
              <a:latin typeface="DJ Basic" pitchFamily="2" charset="0"/>
            </a:endParaRPr>
          </a:p>
          <a:p>
            <a:pPr marL="914400" lvl="2" indent="0">
              <a:buNone/>
            </a:pPr>
            <a:endParaRPr lang="en-US" dirty="0">
              <a:latin typeface="DJ Basic" pitchFamily="2" charset="0"/>
            </a:endParaRPr>
          </a:p>
          <a:p>
            <a:pPr marL="914400" lvl="2" indent="0">
              <a:buNone/>
            </a:pPr>
            <a:r>
              <a:rPr lang="en-US" dirty="0">
                <a:latin typeface="DJ Basic" pitchFamily="2" charset="0"/>
              </a:rPr>
              <a:t>Writing -</a:t>
            </a:r>
          </a:p>
          <a:p>
            <a:pPr marL="914400" lvl="2" indent="0">
              <a:buNone/>
            </a:pPr>
            <a:r>
              <a:rPr lang="en-US" dirty="0">
                <a:latin typeface="DJ Basic" pitchFamily="2" charset="0"/>
                <a:hlinkClick r:id="rId4" action="ppaction://hlinkfile"/>
              </a:rPr>
              <a:t>Fourth Grade Rubrics for Narrative, Opinion, and Informational</a:t>
            </a:r>
            <a:r>
              <a:rPr lang="en-US" dirty="0">
                <a:latin typeface="DJ Basic" pitchFamily="2" charset="0"/>
              </a:rPr>
              <a:t>					</a:t>
            </a:r>
            <a:endParaRPr lang="en-US" dirty="0">
              <a:highlight>
                <a:srgbClr val="FFFF00"/>
              </a:highlight>
              <a:latin typeface="DJ Basic" pitchFamily="2" charset="0"/>
            </a:endParaRPr>
          </a:p>
          <a:p>
            <a:pPr marL="914400" lvl="2" indent="0">
              <a:buNone/>
            </a:pPr>
            <a:r>
              <a:rPr lang="en-US" dirty="0">
                <a:latin typeface="DJ Basic" pitchFamily="2" charset="0"/>
              </a:rPr>
              <a:t>Math – </a:t>
            </a:r>
          </a:p>
          <a:p>
            <a:pPr marL="914400" lvl="2" indent="0">
              <a:buNone/>
            </a:pPr>
            <a:r>
              <a:rPr lang="en-US" dirty="0">
                <a:latin typeface="DJ Basic" pitchFamily="2" charset="0"/>
                <a:hlinkClick r:id="rId5"/>
              </a:rPr>
              <a:t>Fourth Grade Number Talks Brochure </a:t>
            </a:r>
          </a:p>
          <a:p>
            <a:pPr marL="914400" lvl="2" indent="0">
              <a:buNone/>
            </a:pPr>
            <a:r>
              <a:rPr lang="en-US" dirty="0">
                <a:latin typeface="DJ Basic" pitchFamily="2" charset="0"/>
                <a:hlinkClick r:id="rId6"/>
              </a:rPr>
              <a:t>Math Workshop</a:t>
            </a:r>
            <a:endParaRPr lang="en-US" dirty="0">
              <a:latin typeface="DJ Basic" pitchFamily="2" charset="0"/>
            </a:endParaRPr>
          </a:p>
          <a:p>
            <a:pPr marL="914400" lvl="2" indent="0">
              <a:buNone/>
            </a:pPr>
            <a:r>
              <a:rPr lang="en-US" dirty="0">
                <a:highlight>
                  <a:srgbClr val="FFFF00"/>
                </a:highlight>
                <a:latin typeface="DJ Basic" pitchFamily="2" charset="0"/>
              </a:rPr>
              <a:t>	</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FA9AB7BC-9BCE-494B-B36A-5D1E0707AD56}"/>
                  </a:ext>
                </a:extLst>
              </p:cNvPr>
              <p:cNvGraphicFramePr>
                <a:graphicFrameLocks noChangeAspect="1"/>
              </p:cNvGraphicFramePr>
              <p:nvPr>
                <p:extLst>
                  <p:ext uri="{D42A27DB-BD31-4B8C-83A1-F6EECF244321}">
                    <p14:modId xmlns:p14="http://schemas.microsoft.com/office/powerpoint/2010/main" val="3446568892"/>
                  </p:ext>
                </p:extLst>
              </p:nvPr>
            </p:nvGraphicFramePr>
            <p:xfrm>
              <a:off x="-2627243" y="387252"/>
              <a:ext cx="2286000" cy="1714500"/>
            </p:xfrm>
            <a:graphic>
              <a:graphicData uri="http://schemas.microsoft.com/office/powerpoint/2016/slidezoom">
                <pslz:sldZm>
                  <pslz:sldZmObj sldId="257" cId="0">
                    <pslz:zmPr id="{03D50D79-1E6F-4068-A2EB-0E5FDF128E53}" returnToParent="0" transitionDur="1000">
                      <p166:blipFill xmlns:p166="http://schemas.microsoft.com/office/powerpoint/2016/6/main">
                        <a:blip r:embed="rId7"/>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FA9AB7BC-9BCE-494B-B36A-5D1E0707AD56}"/>
                  </a:ext>
                </a:extLst>
              </p:cNvPr>
              <p:cNvPicPr>
                <a:picLocks noGrp="1" noRot="1" noChangeAspect="1" noMove="1" noResize="1" noEditPoints="1" noAdjustHandles="1" noChangeArrowheads="1" noChangeShapeType="1"/>
              </p:cNvPicPr>
              <p:nvPr/>
            </p:nvPicPr>
            <p:blipFill>
              <a:blip r:embed="rId8"/>
              <a:stretch>
                <a:fillRect/>
              </a:stretch>
            </p:blipFill>
            <p:spPr>
              <a:xfrm>
                <a:off x="-2627243" y="387252"/>
                <a:ext cx="2286000" cy="1714500"/>
              </a:xfrm>
              <a:prstGeom prst="rect">
                <a:avLst/>
              </a:prstGeom>
              <a:ln w="3175">
                <a:solidFill>
                  <a:prstClr val="ltGray"/>
                </a:solidFill>
              </a:ln>
            </p:spPr>
          </p:pic>
        </mc:Fallback>
      </mc:AlternateContent>
      <p:pic>
        <p:nvPicPr>
          <p:cNvPr id="4" name="Picture 3">
            <a:extLst>
              <a:ext uri="{FF2B5EF4-FFF2-40B4-BE49-F238E27FC236}">
                <a16:creationId xmlns:a16="http://schemas.microsoft.com/office/drawing/2014/main" id="{B91F411C-02BC-47B7-82F7-67700BFAC73E}"/>
              </a:ext>
            </a:extLst>
          </p:cNvPr>
          <p:cNvPicPr>
            <a:picLocks noChangeAspect="1"/>
          </p:cNvPicPr>
          <p:nvPr/>
        </p:nvPicPr>
        <p:blipFill>
          <a:blip r:embed="rId9"/>
          <a:stretch>
            <a:fillRect/>
          </a:stretch>
        </p:blipFill>
        <p:spPr>
          <a:xfrm>
            <a:off x="7391400" y="257390"/>
            <a:ext cx="1323149" cy="1974223"/>
          </a:xfrm>
          <a:prstGeom prst="rect">
            <a:avLst/>
          </a:prstGeom>
        </p:spPr>
      </p:pic>
      <p:pic>
        <p:nvPicPr>
          <p:cNvPr id="5" name="Picture 4">
            <a:extLst>
              <a:ext uri="{FF2B5EF4-FFF2-40B4-BE49-F238E27FC236}">
                <a16:creationId xmlns:a16="http://schemas.microsoft.com/office/drawing/2014/main" id="{967A76A0-914B-4994-AE17-CE5399E4CE5C}"/>
              </a:ext>
            </a:extLst>
          </p:cNvPr>
          <p:cNvPicPr>
            <a:picLocks noChangeAspect="1"/>
          </p:cNvPicPr>
          <p:nvPr/>
        </p:nvPicPr>
        <p:blipFill>
          <a:blip r:embed="rId10"/>
          <a:stretch>
            <a:fillRect/>
          </a:stretch>
        </p:blipFill>
        <p:spPr>
          <a:xfrm>
            <a:off x="5743172" y="4251839"/>
            <a:ext cx="2628900" cy="1857375"/>
          </a:xfrm>
          <a:prstGeom prst="rect">
            <a:avLst/>
          </a:prstGeom>
        </p:spPr>
      </p:pic>
    </p:spTree>
    <p:extLst>
      <p:ext uri="{BB962C8B-B14F-4D97-AF65-F5344CB8AC3E}">
        <p14:creationId xmlns:p14="http://schemas.microsoft.com/office/powerpoint/2010/main" val="2990584608"/>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82"/>
                                        </p:tgtEl>
                                        <p:attrNameLst>
                                          <p:attrName>style.visibility</p:attrName>
                                        </p:attrNameLst>
                                      </p:cBhvr>
                                      <p:to>
                                        <p:strVal val="visible"/>
                                      </p:to>
                                    </p:set>
                                    <p:anim calcmode="lin" valueType="num">
                                      <p:cBhvr additive="base">
                                        <p:cTn id="7" dur="500" fill="hold"/>
                                        <p:tgtEl>
                                          <p:spTgt spid="3082"/>
                                        </p:tgtEl>
                                        <p:attrNameLst>
                                          <p:attrName>ppt_x</p:attrName>
                                        </p:attrNameLst>
                                      </p:cBhvr>
                                      <p:tavLst>
                                        <p:tav tm="0">
                                          <p:val>
                                            <p:strVal val="#ppt_x"/>
                                          </p:val>
                                        </p:tav>
                                        <p:tav tm="100000">
                                          <p:val>
                                            <p:strVal val="#ppt_x"/>
                                          </p:val>
                                        </p:tav>
                                      </p:tavLst>
                                    </p:anim>
                                    <p:anim calcmode="lin" valueType="num">
                                      <p:cBhvr additive="base">
                                        <p:cTn id="8" dur="500" fill="hold"/>
                                        <p:tgtEl>
                                          <p:spTgt spid="3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83">
                                            <p:txEl>
                                              <p:pRg st="0" end="0"/>
                                            </p:txEl>
                                          </p:spTgt>
                                        </p:tgtEl>
                                        <p:attrNameLst>
                                          <p:attrName>style.visibility</p:attrName>
                                        </p:attrNameLst>
                                      </p:cBhvr>
                                      <p:to>
                                        <p:strVal val="visible"/>
                                      </p:to>
                                    </p:set>
                                    <p:animEffect transition="in" filter="wipe(down)">
                                      <p:cBhvr>
                                        <p:cTn id="13" dur="500"/>
                                        <p:tgtEl>
                                          <p:spTgt spid="3083">
                                            <p:txEl>
                                              <p:pRg st="0" end="0"/>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083">
                                            <p:txEl>
                                              <p:pRg st="1" end="1"/>
                                            </p:txEl>
                                          </p:spTgt>
                                        </p:tgtEl>
                                        <p:attrNameLst>
                                          <p:attrName>style.visibility</p:attrName>
                                        </p:attrNameLst>
                                      </p:cBhvr>
                                      <p:to>
                                        <p:strVal val="visible"/>
                                      </p:to>
                                    </p:set>
                                    <p:animEffect transition="in" filter="wipe(down)">
                                      <p:cBhvr>
                                        <p:cTn id="16" dur="500"/>
                                        <p:tgtEl>
                                          <p:spTgt spid="3083">
                                            <p:txEl>
                                              <p:pRg st="1" end="1"/>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83">
                                            <p:txEl>
                                              <p:pRg st="3" end="3"/>
                                            </p:txEl>
                                          </p:spTgt>
                                        </p:tgtEl>
                                        <p:attrNameLst>
                                          <p:attrName>style.visibility</p:attrName>
                                        </p:attrNameLst>
                                      </p:cBhvr>
                                      <p:to>
                                        <p:strVal val="visible"/>
                                      </p:to>
                                    </p:set>
                                    <p:animEffect transition="in" filter="wipe(down)">
                                      <p:cBhvr>
                                        <p:cTn id="19" dur="500"/>
                                        <p:tgtEl>
                                          <p:spTgt spid="3083">
                                            <p:txEl>
                                              <p:pRg st="3" end="3"/>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83">
                                            <p:txEl>
                                              <p:pRg st="4" end="4"/>
                                            </p:txEl>
                                          </p:spTgt>
                                        </p:tgtEl>
                                        <p:attrNameLst>
                                          <p:attrName>style.visibility</p:attrName>
                                        </p:attrNameLst>
                                      </p:cBhvr>
                                      <p:to>
                                        <p:strVal val="visible"/>
                                      </p:to>
                                    </p:set>
                                    <p:animEffect transition="in" filter="wipe(down)">
                                      <p:cBhvr>
                                        <p:cTn id="22" dur="500"/>
                                        <p:tgtEl>
                                          <p:spTgt spid="308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083">
                                            <p:txEl>
                                              <p:pRg st="5" end="5"/>
                                            </p:txEl>
                                          </p:spTgt>
                                        </p:tgtEl>
                                        <p:attrNameLst>
                                          <p:attrName>style.visibility</p:attrName>
                                        </p:attrNameLst>
                                      </p:cBhvr>
                                      <p:to>
                                        <p:strVal val="visible"/>
                                      </p:to>
                                    </p:set>
                                    <p:animEffect transition="in" filter="wipe(down)">
                                      <p:cBhvr>
                                        <p:cTn id="25" dur="500"/>
                                        <p:tgtEl>
                                          <p:spTgt spid="3083">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083">
                                            <p:txEl>
                                              <p:pRg st="6" end="6"/>
                                            </p:txEl>
                                          </p:spTgt>
                                        </p:tgtEl>
                                        <p:attrNameLst>
                                          <p:attrName>style.visibility</p:attrName>
                                        </p:attrNameLst>
                                      </p:cBhvr>
                                      <p:to>
                                        <p:strVal val="visible"/>
                                      </p:to>
                                    </p:set>
                                    <p:animEffect transition="in" filter="wipe(down)">
                                      <p:cBhvr>
                                        <p:cTn id="28" dur="500"/>
                                        <p:tgtEl>
                                          <p:spTgt spid="3083">
                                            <p:txEl>
                                              <p:pRg st="6" end="6"/>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83">
                                            <p:txEl>
                                              <p:pRg st="7" end="7"/>
                                            </p:txEl>
                                          </p:spTgt>
                                        </p:tgtEl>
                                        <p:attrNameLst>
                                          <p:attrName>style.visibility</p:attrName>
                                        </p:attrNameLst>
                                      </p:cBhvr>
                                      <p:to>
                                        <p:strVal val="visible"/>
                                      </p:to>
                                    </p:set>
                                    <p:animEffect transition="in" filter="wipe(down)">
                                      <p:cBhvr>
                                        <p:cTn id="31" dur="500"/>
                                        <p:tgtEl>
                                          <p:spTgt spid="3083">
                                            <p:txEl>
                                              <p:pRg st="7" end="7"/>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83">
                                            <p:txEl>
                                              <p:pRg st="8" end="8"/>
                                            </p:txEl>
                                          </p:spTgt>
                                        </p:tgtEl>
                                        <p:attrNameLst>
                                          <p:attrName>style.visibility</p:attrName>
                                        </p:attrNameLst>
                                      </p:cBhvr>
                                      <p:to>
                                        <p:strVal val="visible"/>
                                      </p:to>
                                    </p:set>
                                    <p:animEffect transition="in" filter="wipe(down)">
                                      <p:cBhvr>
                                        <p:cTn id="34" dur="500"/>
                                        <p:tgtEl>
                                          <p:spTgt spid="308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2" grpId="0"/>
      <p:bldP spid="308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5"/>
          <p:cNvSpPr>
            <a:spLocks noGrp="1" noChangeArrowheads="1"/>
          </p:cNvSpPr>
          <p:nvPr>
            <p:ph type="title"/>
          </p:nvPr>
        </p:nvSpPr>
        <p:spPr/>
        <p:txBody>
          <a:bodyPr/>
          <a:lstStyle/>
          <a:p>
            <a:r>
              <a:rPr lang="en-US" sz="4800" dirty="0">
                <a:latin typeface="DJ Basic" pitchFamily="2" charset="0"/>
              </a:rPr>
              <a:t>Georgia Milestones</a:t>
            </a:r>
          </a:p>
        </p:txBody>
      </p:sp>
      <p:sp>
        <p:nvSpPr>
          <p:cNvPr id="5126" name="Rectangle 6"/>
          <p:cNvSpPr>
            <a:spLocks noGrp="1" noChangeArrowheads="1"/>
          </p:cNvSpPr>
          <p:nvPr>
            <p:ph type="body" idx="1"/>
          </p:nvPr>
        </p:nvSpPr>
        <p:spPr>
          <a:xfrm>
            <a:off x="1752600" y="1395412"/>
            <a:ext cx="6735763" cy="4929187"/>
          </a:xfrm>
        </p:spPr>
        <p:txBody>
          <a:bodyPr/>
          <a:lstStyle/>
          <a:p>
            <a:pPr marL="0" indent="0">
              <a:buNone/>
            </a:pPr>
            <a:endParaRPr lang="en-US" sz="2000" dirty="0">
              <a:latin typeface="DJ Basic" pitchFamily="2" charset="0"/>
            </a:endParaRPr>
          </a:p>
          <a:p>
            <a:pPr marL="0" indent="0">
              <a:buNone/>
            </a:pPr>
            <a:endParaRPr lang="en-US" sz="2000" dirty="0">
              <a:latin typeface="DJ Basic" pitchFamily="2" charset="0"/>
            </a:endParaRPr>
          </a:p>
          <a:p>
            <a:r>
              <a:rPr lang="en-US" sz="2000" dirty="0">
                <a:latin typeface="DJ Basic" pitchFamily="2" charset="0"/>
              </a:rPr>
              <a:t>Overview of GMA –</a:t>
            </a:r>
          </a:p>
          <a:p>
            <a:pPr marL="457200" lvl="1" indent="0">
              <a:buNone/>
            </a:pPr>
            <a:r>
              <a:rPr lang="en-US" dirty="0">
                <a:hlinkClick r:id="rId3"/>
              </a:rPr>
              <a:t>https://www.gadoe.org/Curriculum-Instruction-and-Assessment/Assessment/Pages/Georgia-Milestones-Assessment-System.aspx</a:t>
            </a:r>
            <a:endParaRPr lang="en-US" sz="1800" dirty="0">
              <a:latin typeface="DJ Basic" pitchFamily="2" charset="0"/>
            </a:endParaRPr>
          </a:p>
          <a:p>
            <a:pPr marL="457200" lvl="1" indent="0">
              <a:buNone/>
            </a:pPr>
            <a:endParaRPr lang="en-US" sz="1800" dirty="0">
              <a:latin typeface="DJ Basic" pitchFamily="2" charset="0"/>
            </a:endParaRPr>
          </a:p>
          <a:p>
            <a:pPr lvl="1">
              <a:buFont typeface="Wingdings" panose="05000000000000000000" pitchFamily="2" charset="2"/>
              <a:buChar char="§"/>
            </a:pPr>
            <a:r>
              <a:rPr lang="en-US" sz="2000" dirty="0">
                <a:latin typeface="DJ Basic" pitchFamily="2" charset="0"/>
              </a:rPr>
              <a:t>Study Resource Guides-</a:t>
            </a:r>
          </a:p>
          <a:p>
            <a:pPr lvl="2">
              <a:buFont typeface="Wingdings" panose="05000000000000000000" pitchFamily="2" charset="2"/>
              <a:buChar char="§"/>
            </a:pPr>
            <a:r>
              <a:rPr lang="en-US" dirty="0">
                <a:latin typeface="DJ Basic" pitchFamily="2" charset="0"/>
                <a:hlinkClick r:id="rId4"/>
              </a:rPr>
              <a:t>4</a:t>
            </a:r>
            <a:r>
              <a:rPr lang="en-US" baseline="30000" dirty="0">
                <a:latin typeface="DJ Basic" pitchFamily="2" charset="0"/>
                <a:hlinkClick r:id="rId4"/>
              </a:rPr>
              <a:t>th</a:t>
            </a:r>
            <a:r>
              <a:rPr lang="en-US" dirty="0">
                <a:latin typeface="DJ Basic" pitchFamily="2" charset="0"/>
                <a:hlinkClick r:id="rId4"/>
              </a:rPr>
              <a:t> Grade</a:t>
            </a:r>
            <a:endParaRPr lang="en-US" dirty="0">
              <a:latin typeface="DJ Basic" pitchFamily="2" charset="0"/>
            </a:endParaRPr>
          </a:p>
        </p:txBody>
      </p:sp>
      <p:pic>
        <p:nvPicPr>
          <p:cNvPr id="2" name="Picture 1">
            <a:extLst>
              <a:ext uri="{FF2B5EF4-FFF2-40B4-BE49-F238E27FC236}">
                <a16:creationId xmlns:a16="http://schemas.microsoft.com/office/drawing/2014/main" id="{0FFA7E99-0883-4013-B859-0D0B1D636D65}"/>
              </a:ext>
            </a:extLst>
          </p:cNvPr>
          <p:cNvPicPr>
            <a:picLocks noChangeAspect="1"/>
          </p:cNvPicPr>
          <p:nvPr/>
        </p:nvPicPr>
        <p:blipFill>
          <a:blip r:embed="rId5"/>
          <a:stretch>
            <a:fillRect/>
          </a:stretch>
        </p:blipFill>
        <p:spPr>
          <a:xfrm>
            <a:off x="5665308" y="1143000"/>
            <a:ext cx="2823055" cy="1414462"/>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fade">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6">
                                            <p:txEl>
                                              <p:pRg st="2" end="2"/>
                                            </p:txEl>
                                          </p:spTgt>
                                        </p:tgtEl>
                                        <p:attrNameLst>
                                          <p:attrName>style.visibility</p:attrName>
                                        </p:attrNameLst>
                                      </p:cBhvr>
                                      <p:to>
                                        <p:strVal val="visible"/>
                                      </p:to>
                                    </p:set>
                                    <p:animEffect transition="in" filter="fade">
                                      <p:cBhvr>
                                        <p:cTn id="12" dur="2000"/>
                                        <p:tgtEl>
                                          <p:spTgt spid="5126">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26">
                                            <p:txEl>
                                              <p:pRg st="3" end="3"/>
                                            </p:txEl>
                                          </p:spTgt>
                                        </p:tgtEl>
                                        <p:attrNameLst>
                                          <p:attrName>style.visibility</p:attrName>
                                        </p:attrNameLst>
                                      </p:cBhvr>
                                      <p:to>
                                        <p:strVal val="visible"/>
                                      </p:to>
                                    </p:set>
                                    <p:animEffect transition="in" filter="fade">
                                      <p:cBhvr>
                                        <p:cTn id="15" dur="2000"/>
                                        <p:tgtEl>
                                          <p:spTgt spid="5126">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6">
                                            <p:txEl>
                                              <p:pRg st="5" end="5"/>
                                            </p:txEl>
                                          </p:spTgt>
                                        </p:tgtEl>
                                        <p:attrNameLst>
                                          <p:attrName>style.visibility</p:attrName>
                                        </p:attrNameLst>
                                      </p:cBhvr>
                                      <p:to>
                                        <p:strVal val="visible"/>
                                      </p:to>
                                    </p:set>
                                    <p:animEffect transition="in" filter="fade">
                                      <p:cBhvr>
                                        <p:cTn id="18" dur="2000"/>
                                        <p:tgtEl>
                                          <p:spTgt spid="5126">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126">
                                            <p:txEl>
                                              <p:pRg st="6" end="6"/>
                                            </p:txEl>
                                          </p:spTgt>
                                        </p:tgtEl>
                                        <p:attrNameLst>
                                          <p:attrName>style.visibility</p:attrName>
                                        </p:attrNameLst>
                                      </p:cBhvr>
                                      <p:to>
                                        <p:strVal val="visible"/>
                                      </p:to>
                                    </p:set>
                                    <p:animEffect transition="in" filter="fade">
                                      <p:cBhvr>
                                        <p:cTn id="21" dur="2000"/>
                                        <p:tgtEl>
                                          <p:spTgt spid="512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84BCAA92-856D-4B5A-82DB-5DFC506F6D28}"/>
              </a:ext>
            </a:extLst>
          </p:cNvPr>
          <p:cNvSpPr>
            <a:spLocks noGrp="1"/>
          </p:cNvSpPr>
          <p:nvPr>
            <p:ph idx="1"/>
          </p:nvPr>
        </p:nvSpPr>
        <p:spPr/>
        <p:txBody>
          <a:bodyPr/>
          <a:lstStyle/>
          <a:p>
            <a:r>
              <a:rPr lang="en-US" sz="1800" dirty="0"/>
              <a:t>The Reading Inventory is a low-stakes, classroom-based assessment designed to evaluate students’ reading ability, monitor their reading progress, and match students to books at their reading level. </a:t>
            </a:r>
          </a:p>
          <a:p>
            <a:r>
              <a:rPr lang="en-US" sz="1800" dirty="0"/>
              <a:t>The Reading Inventory is taken on a computer and lasts about 20 minutes. The types of questions a student receives and the results that are reported are based upon the student’s grade level and reading level. </a:t>
            </a:r>
          </a:p>
          <a:p>
            <a:r>
              <a:rPr lang="en-US" sz="1800" dirty="0"/>
              <a:t>Test Administration – 4 times a year (August, October, January, May) </a:t>
            </a:r>
          </a:p>
        </p:txBody>
      </p:sp>
      <p:pic>
        <p:nvPicPr>
          <p:cNvPr id="6" name="Picture 5">
            <a:extLst>
              <a:ext uri="{FF2B5EF4-FFF2-40B4-BE49-F238E27FC236}">
                <a16:creationId xmlns:a16="http://schemas.microsoft.com/office/drawing/2014/main" id="{D0AE8256-16AF-43F1-AA83-BB4FDE7B46A5}"/>
              </a:ext>
            </a:extLst>
          </p:cNvPr>
          <p:cNvPicPr>
            <a:picLocks noChangeAspect="1"/>
          </p:cNvPicPr>
          <p:nvPr/>
        </p:nvPicPr>
        <p:blipFill>
          <a:blip r:embed="rId2"/>
          <a:stretch>
            <a:fillRect/>
          </a:stretch>
        </p:blipFill>
        <p:spPr>
          <a:xfrm>
            <a:off x="2152300" y="4743450"/>
            <a:ext cx="5829300" cy="1809750"/>
          </a:xfrm>
          <a:prstGeom prst="rect">
            <a:avLst/>
          </a:prstGeom>
        </p:spPr>
      </p:pic>
      <p:pic>
        <p:nvPicPr>
          <p:cNvPr id="8" name="Picture 7">
            <a:extLst>
              <a:ext uri="{FF2B5EF4-FFF2-40B4-BE49-F238E27FC236}">
                <a16:creationId xmlns:a16="http://schemas.microsoft.com/office/drawing/2014/main" id="{282F2409-ED4D-4F4B-95B6-F759560668AA}"/>
              </a:ext>
            </a:extLst>
          </p:cNvPr>
          <p:cNvPicPr>
            <a:picLocks noChangeAspect="1"/>
          </p:cNvPicPr>
          <p:nvPr/>
        </p:nvPicPr>
        <p:blipFill>
          <a:blip r:embed="rId3"/>
          <a:stretch>
            <a:fillRect/>
          </a:stretch>
        </p:blipFill>
        <p:spPr>
          <a:xfrm>
            <a:off x="6590514" y="352425"/>
            <a:ext cx="2305050" cy="742950"/>
          </a:xfrm>
          <a:prstGeom prst="rect">
            <a:avLst/>
          </a:prstGeom>
        </p:spPr>
      </p:pic>
    </p:spTree>
    <p:extLst>
      <p:ext uri="{BB962C8B-B14F-4D97-AF65-F5344CB8AC3E}">
        <p14:creationId xmlns:p14="http://schemas.microsoft.com/office/powerpoint/2010/main" val="47410400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83595-6C36-4CCA-BB4B-4AE81B476962}"/>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7F736A5-5EC8-4EFD-B4D5-238314CCCAF1}"/>
              </a:ext>
            </a:extLst>
          </p:cNvPr>
          <p:cNvSpPr>
            <a:spLocks noGrp="1"/>
          </p:cNvSpPr>
          <p:nvPr>
            <p:ph idx="1"/>
          </p:nvPr>
        </p:nvSpPr>
        <p:spPr/>
        <p:txBody>
          <a:bodyPr/>
          <a:lstStyle/>
          <a:p>
            <a:r>
              <a:rPr lang="en-US" sz="2000" dirty="0"/>
              <a:t>The Math Inventory is a computerized test that results in a score, or Quantile® , that indicates how well a student understands mathematical skills and concepts along a developmental continuum.  A student who scores at the Proficient level by the end of the school year is considered to be performing on grade level and is on track to meet the demands of college and career by the end of high school.</a:t>
            </a:r>
          </a:p>
          <a:p>
            <a:pPr marL="0" indent="0">
              <a:buNone/>
            </a:pPr>
            <a:endParaRPr lang="en-US" sz="2000" dirty="0"/>
          </a:p>
          <a:p>
            <a:r>
              <a:rPr lang="en-US" sz="2000" dirty="0"/>
              <a:t>Test Administration – 3 times a year (August, December/January, May)</a:t>
            </a:r>
          </a:p>
          <a:p>
            <a:endParaRPr lang="en-US" dirty="0"/>
          </a:p>
        </p:txBody>
      </p:sp>
      <p:pic>
        <p:nvPicPr>
          <p:cNvPr id="6" name="Picture 5">
            <a:extLst>
              <a:ext uri="{FF2B5EF4-FFF2-40B4-BE49-F238E27FC236}">
                <a16:creationId xmlns:a16="http://schemas.microsoft.com/office/drawing/2014/main" id="{05568981-8D72-4BED-9796-E958D4ABC327}"/>
              </a:ext>
            </a:extLst>
          </p:cNvPr>
          <p:cNvPicPr>
            <a:picLocks noChangeAspect="1"/>
          </p:cNvPicPr>
          <p:nvPr/>
        </p:nvPicPr>
        <p:blipFill>
          <a:blip r:embed="rId2"/>
          <a:stretch>
            <a:fillRect/>
          </a:stretch>
        </p:blipFill>
        <p:spPr>
          <a:xfrm>
            <a:off x="6586250" y="385544"/>
            <a:ext cx="2289302" cy="676712"/>
          </a:xfrm>
          <a:prstGeom prst="rect">
            <a:avLst/>
          </a:prstGeom>
        </p:spPr>
      </p:pic>
      <p:pic>
        <p:nvPicPr>
          <p:cNvPr id="8" name="Picture 7">
            <a:extLst>
              <a:ext uri="{FF2B5EF4-FFF2-40B4-BE49-F238E27FC236}">
                <a16:creationId xmlns:a16="http://schemas.microsoft.com/office/drawing/2014/main" id="{DF1A7ECC-EA21-4F6F-B62A-967DC435C622}"/>
              </a:ext>
            </a:extLst>
          </p:cNvPr>
          <p:cNvPicPr>
            <a:picLocks noChangeAspect="1"/>
          </p:cNvPicPr>
          <p:nvPr/>
        </p:nvPicPr>
        <p:blipFill>
          <a:blip r:embed="rId3"/>
          <a:stretch>
            <a:fillRect/>
          </a:stretch>
        </p:blipFill>
        <p:spPr>
          <a:xfrm>
            <a:off x="2163223" y="5381625"/>
            <a:ext cx="3676650" cy="1171575"/>
          </a:xfrm>
          <a:prstGeom prst="rect">
            <a:avLst/>
          </a:prstGeom>
        </p:spPr>
      </p:pic>
    </p:spTree>
    <p:extLst>
      <p:ext uri="{BB962C8B-B14F-4D97-AF65-F5344CB8AC3E}">
        <p14:creationId xmlns:p14="http://schemas.microsoft.com/office/powerpoint/2010/main" val="11663614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A1D9-B9C3-483D-98FA-AC79E7C24CFD}"/>
              </a:ext>
            </a:extLst>
          </p:cNvPr>
          <p:cNvSpPr>
            <a:spLocks noGrp="1"/>
          </p:cNvSpPr>
          <p:nvPr>
            <p:ph type="title"/>
          </p:nvPr>
        </p:nvSpPr>
        <p:spPr/>
        <p:txBody>
          <a:bodyPr/>
          <a:lstStyle/>
          <a:p>
            <a:r>
              <a:rPr lang="en-US" dirty="0"/>
              <a:t>District Assessments –  </a:t>
            </a:r>
          </a:p>
        </p:txBody>
      </p:sp>
      <p:sp>
        <p:nvSpPr>
          <p:cNvPr id="3" name="Content Placeholder 2">
            <a:extLst>
              <a:ext uri="{FF2B5EF4-FFF2-40B4-BE49-F238E27FC236}">
                <a16:creationId xmlns:a16="http://schemas.microsoft.com/office/drawing/2014/main" id="{58EB7AFE-3172-4147-AE9F-9C8E1861CDAF}"/>
              </a:ext>
            </a:extLst>
          </p:cNvPr>
          <p:cNvSpPr>
            <a:spLocks noGrp="1"/>
          </p:cNvSpPr>
          <p:nvPr>
            <p:ph idx="1"/>
          </p:nvPr>
        </p:nvSpPr>
        <p:spPr>
          <a:xfrm>
            <a:off x="1752600" y="1395413"/>
            <a:ext cx="7010400" cy="2628707"/>
          </a:xfrm>
        </p:spPr>
        <p:txBody>
          <a:bodyPr/>
          <a:lstStyle/>
          <a:p>
            <a:r>
              <a:rPr lang="en-US" sz="1600" b="1" i="0" dirty="0">
                <a:solidFill>
                  <a:srgbClr val="222222"/>
                </a:solidFill>
                <a:effectLst/>
                <a:latin typeface="Roboto"/>
              </a:rPr>
              <a:t>Fluency</a:t>
            </a:r>
            <a:r>
              <a:rPr lang="en-US" sz="1600" b="0" i="0" dirty="0">
                <a:solidFill>
                  <a:srgbClr val="222222"/>
                </a:solidFill>
                <a:effectLst/>
                <a:latin typeface="Roboto"/>
              </a:rPr>
              <a:t> is defined as the ability to </a:t>
            </a:r>
            <a:r>
              <a:rPr lang="en-US" sz="1600" b="1" i="0" dirty="0">
                <a:solidFill>
                  <a:srgbClr val="222222"/>
                </a:solidFill>
                <a:effectLst/>
                <a:latin typeface="Roboto"/>
              </a:rPr>
              <a:t>read</a:t>
            </a:r>
            <a:r>
              <a:rPr lang="en-US" sz="1600" b="0" i="0" dirty="0">
                <a:solidFill>
                  <a:srgbClr val="222222"/>
                </a:solidFill>
                <a:effectLst/>
                <a:latin typeface="Roboto"/>
              </a:rPr>
              <a:t> with speed, accuracy, and proper expression. In order to understand what they </a:t>
            </a:r>
            <a:r>
              <a:rPr lang="en-US" sz="1600" b="1" i="0" dirty="0">
                <a:solidFill>
                  <a:srgbClr val="222222"/>
                </a:solidFill>
                <a:effectLst/>
                <a:latin typeface="Roboto"/>
              </a:rPr>
              <a:t>read</a:t>
            </a:r>
            <a:r>
              <a:rPr lang="en-US" sz="1600" b="0" i="0" dirty="0">
                <a:solidFill>
                  <a:srgbClr val="222222"/>
                </a:solidFill>
                <a:effectLst/>
                <a:latin typeface="Roboto"/>
              </a:rPr>
              <a:t>, children must be able to </a:t>
            </a:r>
            <a:r>
              <a:rPr lang="en-US" sz="1600" b="1" i="0" dirty="0">
                <a:solidFill>
                  <a:srgbClr val="222222"/>
                </a:solidFill>
                <a:effectLst/>
                <a:latin typeface="Roboto"/>
              </a:rPr>
              <a:t>read fluently</a:t>
            </a:r>
            <a:r>
              <a:rPr lang="en-US" sz="1600" b="0" i="0" dirty="0">
                <a:solidFill>
                  <a:srgbClr val="222222"/>
                </a:solidFill>
                <a:effectLst/>
                <a:latin typeface="Roboto"/>
              </a:rPr>
              <a:t> whether they are </a:t>
            </a:r>
            <a:r>
              <a:rPr lang="en-US" sz="1600" b="1" i="0" dirty="0">
                <a:solidFill>
                  <a:srgbClr val="222222"/>
                </a:solidFill>
                <a:effectLst/>
                <a:latin typeface="Roboto"/>
              </a:rPr>
              <a:t>reading</a:t>
            </a:r>
            <a:r>
              <a:rPr lang="en-US" sz="1600" b="0" i="0" dirty="0">
                <a:solidFill>
                  <a:srgbClr val="222222"/>
                </a:solidFill>
                <a:effectLst/>
                <a:latin typeface="Roboto"/>
              </a:rPr>
              <a:t> aloud or silently. When </a:t>
            </a:r>
            <a:r>
              <a:rPr lang="en-US" sz="1600" b="1" i="0" dirty="0">
                <a:solidFill>
                  <a:srgbClr val="222222"/>
                </a:solidFill>
                <a:effectLst/>
                <a:latin typeface="Roboto"/>
              </a:rPr>
              <a:t>reading</a:t>
            </a:r>
            <a:r>
              <a:rPr lang="en-US" sz="1600" b="0" i="0" dirty="0">
                <a:solidFill>
                  <a:srgbClr val="222222"/>
                </a:solidFill>
                <a:effectLst/>
                <a:latin typeface="Roboto"/>
              </a:rPr>
              <a:t> aloud, </a:t>
            </a:r>
            <a:r>
              <a:rPr lang="en-US" sz="1600" b="1" i="0" dirty="0">
                <a:solidFill>
                  <a:srgbClr val="222222"/>
                </a:solidFill>
                <a:effectLst/>
                <a:latin typeface="Roboto"/>
              </a:rPr>
              <a:t>fluent readers read</a:t>
            </a:r>
            <a:r>
              <a:rPr lang="en-US" sz="1600" b="0" i="0" dirty="0">
                <a:solidFill>
                  <a:srgbClr val="222222"/>
                </a:solidFill>
                <a:effectLst/>
                <a:latin typeface="Roboto"/>
              </a:rPr>
              <a:t> in phrases and add intonation appropriately.</a:t>
            </a:r>
            <a:endParaRPr lang="en-US" sz="2000" b="1" i="0" dirty="0">
              <a:solidFill>
                <a:srgbClr val="222222"/>
              </a:solidFill>
              <a:effectLst/>
              <a:latin typeface="Roboto"/>
            </a:endParaRPr>
          </a:p>
          <a:p>
            <a:r>
              <a:rPr lang="en-US" sz="2000" b="1" i="0" dirty="0">
                <a:solidFill>
                  <a:srgbClr val="222222"/>
                </a:solidFill>
                <a:effectLst/>
                <a:latin typeface="Roboto"/>
              </a:rPr>
              <a:t>Reading fluency</a:t>
            </a:r>
            <a:r>
              <a:rPr lang="en-US" sz="2000" b="0" i="0" dirty="0">
                <a:solidFill>
                  <a:srgbClr val="222222"/>
                </a:solidFill>
                <a:effectLst/>
                <a:latin typeface="Roboto"/>
              </a:rPr>
              <a:t> is calculated by taking the total number of words </a:t>
            </a:r>
            <a:r>
              <a:rPr lang="en-US" sz="2000" b="1" i="0" dirty="0">
                <a:solidFill>
                  <a:srgbClr val="222222"/>
                </a:solidFill>
                <a:effectLst/>
                <a:latin typeface="Roboto"/>
              </a:rPr>
              <a:t>read</a:t>
            </a:r>
            <a:r>
              <a:rPr lang="en-US" sz="2000" b="0" i="0" dirty="0">
                <a:solidFill>
                  <a:srgbClr val="222222"/>
                </a:solidFill>
                <a:effectLst/>
                <a:latin typeface="Roboto"/>
              </a:rPr>
              <a:t> in one minute and subtracting the number of errors. </a:t>
            </a:r>
          </a:p>
          <a:p>
            <a:endParaRPr lang="en-US" sz="2000" dirty="0">
              <a:solidFill>
                <a:srgbClr val="222222"/>
              </a:solidFill>
              <a:latin typeface="Roboto"/>
            </a:endParaRPr>
          </a:p>
          <a:p>
            <a:endParaRPr lang="en-US" sz="2000" dirty="0"/>
          </a:p>
        </p:txBody>
      </p:sp>
      <p:pic>
        <p:nvPicPr>
          <p:cNvPr id="5" name="Picture 4">
            <a:extLst>
              <a:ext uri="{FF2B5EF4-FFF2-40B4-BE49-F238E27FC236}">
                <a16:creationId xmlns:a16="http://schemas.microsoft.com/office/drawing/2014/main" id="{842D2086-DCD0-41A8-9873-C7C36AE0D2FF}"/>
              </a:ext>
            </a:extLst>
          </p:cNvPr>
          <p:cNvPicPr>
            <a:picLocks noChangeAspect="1"/>
          </p:cNvPicPr>
          <p:nvPr/>
        </p:nvPicPr>
        <p:blipFill>
          <a:blip r:embed="rId2"/>
          <a:stretch>
            <a:fillRect/>
          </a:stretch>
        </p:blipFill>
        <p:spPr>
          <a:xfrm>
            <a:off x="6764307" y="76484"/>
            <a:ext cx="1254186" cy="1294831"/>
          </a:xfrm>
          <a:prstGeom prst="rect">
            <a:avLst/>
          </a:prstGeom>
        </p:spPr>
      </p:pic>
      <p:graphicFrame>
        <p:nvGraphicFramePr>
          <p:cNvPr id="9" name="Content Placeholder 7">
            <a:extLst>
              <a:ext uri="{FF2B5EF4-FFF2-40B4-BE49-F238E27FC236}">
                <a16:creationId xmlns:a16="http://schemas.microsoft.com/office/drawing/2014/main" id="{239B4070-93B5-466D-94E0-9C7987A8431F}"/>
              </a:ext>
            </a:extLst>
          </p:cNvPr>
          <p:cNvGraphicFramePr>
            <a:graphicFrameLocks/>
          </p:cNvGraphicFramePr>
          <p:nvPr>
            <p:extLst>
              <p:ext uri="{D42A27DB-BD31-4B8C-83A1-F6EECF244321}">
                <p14:modId xmlns:p14="http://schemas.microsoft.com/office/powerpoint/2010/main" val="369426780"/>
              </p:ext>
            </p:extLst>
          </p:nvPr>
        </p:nvGraphicFramePr>
        <p:xfrm>
          <a:off x="2201735" y="4024120"/>
          <a:ext cx="6134869" cy="2195706"/>
        </p:xfrm>
        <a:graphic>
          <a:graphicData uri="http://schemas.openxmlformats.org/drawingml/2006/table">
            <a:tbl>
              <a:tblPr firstRow="1" bandRow="1">
                <a:tableStyleId>{5C22544A-7EE6-4342-B048-85BDC9FD1C3A}</a:tableStyleId>
              </a:tblPr>
              <a:tblGrid>
                <a:gridCol w="1271721">
                  <a:extLst>
                    <a:ext uri="{9D8B030D-6E8A-4147-A177-3AD203B41FA5}">
                      <a16:colId xmlns:a16="http://schemas.microsoft.com/office/drawing/2014/main" val="2985347140"/>
                    </a:ext>
                  </a:extLst>
                </a:gridCol>
                <a:gridCol w="1098544">
                  <a:extLst>
                    <a:ext uri="{9D8B030D-6E8A-4147-A177-3AD203B41FA5}">
                      <a16:colId xmlns:a16="http://schemas.microsoft.com/office/drawing/2014/main" val="1115211710"/>
                    </a:ext>
                  </a:extLst>
                </a:gridCol>
                <a:gridCol w="1264596">
                  <a:extLst>
                    <a:ext uri="{9D8B030D-6E8A-4147-A177-3AD203B41FA5}">
                      <a16:colId xmlns:a16="http://schemas.microsoft.com/office/drawing/2014/main" val="4068929077"/>
                    </a:ext>
                  </a:extLst>
                </a:gridCol>
                <a:gridCol w="1303506">
                  <a:extLst>
                    <a:ext uri="{9D8B030D-6E8A-4147-A177-3AD203B41FA5}">
                      <a16:colId xmlns:a16="http://schemas.microsoft.com/office/drawing/2014/main" val="1802581276"/>
                    </a:ext>
                  </a:extLst>
                </a:gridCol>
                <a:gridCol w="1196502">
                  <a:extLst>
                    <a:ext uri="{9D8B030D-6E8A-4147-A177-3AD203B41FA5}">
                      <a16:colId xmlns:a16="http://schemas.microsoft.com/office/drawing/2014/main" val="3729414036"/>
                    </a:ext>
                  </a:extLst>
                </a:gridCol>
              </a:tblGrid>
              <a:tr h="353218">
                <a:tc>
                  <a:txBody>
                    <a:bodyPr/>
                    <a:lstStyle/>
                    <a:p>
                      <a:pPr marL="457200" marR="0">
                        <a:lnSpc>
                          <a:spcPct val="107000"/>
                        </a:lnSpc>
                        <a:spcBef>
                          <a:spcPts val="0"/>
                        </a:spcBef>
                        <a:spcAft>
                          <a:spcPts val="0"/>
                        </a:spcAft>
                      </a:pPr>
                      <a:r>
                        <a:rPr lang="en-US" sz="1500" b="1" dirty="0">
                          <a:effectLst/>
                          <a:latin typeface="Calibri" panose="020F0502020204030204" pitchFamily="34" charset="0"/>
                          <a:ea typeface="Calibri" panose="020F0502020204030204" pitchFamily="34" charset="0"/>
                          <a:cs typeface="Times New Roman" panose="02020603050405020304" pitchFamily="18" charset="0"/>
                        </a:rPr>
                        <a:t>Grade Level</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2</a:t>
                      </a:r>
                    </a:p>
                  </a:txBody>
                  <a:tcPr marL="76666" marR="76666"/>
                </a:tc>
                <a:tc>
                  <a:txBody>
                    <a:bodyPr/>
                    <a:lstStyle/>
                    <a:p>
                      <a:pPr marL="457200" marR="0" algn="l">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3</a:t>
                      </a:r>
                    </a:p>
                  </a:txBody>
                  <a:tcPr marL="76666" marR="76666"/>
                </a:tc>
                <a:tc>
                  <a:txBody>
                    <a:bodyPr/>
                    <a:lstStyle/>
                    <a:p>
                      <a:pPr marL="457200" marR="0" algn="l">
                        <a:lnSpc>
                          <a:spcPct val="150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4</a:t>
                      </a:r>
                    </a:p>
                  </a:txBody>
                  <a:tcPr marL="0" marR="0" marT="0" marB="0"/>
                </a:tc>
                <a:extLst>
                  <a:ext uri="{0D108BD9-81ED-4DB2-BD59-A6C34878D82A}">
                    <a16:rowId xmlns:a16="http://schemas.microsoft.com/office/drawing/2014/main" val="677111115"/>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First</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0-31</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32-46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47-66</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67+</a:t>
                      </a:r>
                    </a:p>
                  </a:txBody>
                  <a:tcPr marL="0" marR="0" marT="0" marB="0"/>
                </a:tc>
                <a:extLst>
                  <a:ext uri="{0D108BD9-81ED-4DB2-BD59-A6C34878D82A}">
                    <a16:rowId xmlns:a16="http://schemas.microsoft.com/office/drawing/2014/main" val="3416147570"/>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Second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0-64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65-86</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87-103</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104+</a:t>
                      </a:r>
                    </a:p>
                  </a:txBody>
                  <a:tcPr marL="0" marR="0" marT="0" marB="0"/>
                </a:tc>
                <a:extLst>
                  <a:ext uri="{0D108BD9-81ED-4DB2-BD59-A6C34878D82A}">
                    <a16:rowId xmlns:a16="http://schemas.microsoft.com/office/drawing/2014/main" val="2790149264"/>
                  </a:ext>
                </a:extLst>
              </a:tr>
              <a:tr h="245900">
                <a:tc>
                  <a:txBody>
                    <a:bodyPr/>
                    <a:lstStyle/>
                    <a:p>
                      <a:pPr marL="457200" marR="0">
                        <a:lnSpc>
                          <a:spcPct val="107000"/>
                        </a:lnSpc>
                        <a:spcBef>
                          <a:spcPts val="0"/>
                        </a:spcBef>
                        <a:spcAft>
                          <a:spcPts val="0"/>
                        </a:spcAft>
                      </a:pPr>
                      <a:r>
                        <a:rPr lang="en-US" sz="1500">
                          <a:effectLst/>
                          <a:latin typeface="Calibri" panose="020F0502020204030204" pitchFamily="34" charset="0"/>
                          <a:ea typeface="Calibri" panose="020F0502020204030204" pitchFamily="34" charset="0"/>
                          <a:cs typeface="Times New Roman" panose="02020603050405020304" pitchFamily="18" charset="0"/>
                        </a:rPr>
                        <a:t>Third</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0-79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80-99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100-117</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118+</a:t>
                      </a:r>
                    </a:p>
                  </a:txBody>
                  <a:tcPr marL="0" marR="0" marT="0" marB="0"/>
                </a:tc>
                <a:extLst>
                  <a:ext uri="{0D108BD9-81ED-4DB2-BD59-A6C34878D82A}">
                    <a16:rowId xmlns:a16="http://schemas.microsoft.com/office/drawing/2014/main" val="1725180406"/>
                  </a:ext>
                </a:extLst>
              </a:tr>
              <a:tr h="24590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Fourth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0-94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95-114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115-132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133+</a:t>
                      </a:r>
                    </a:p>
                  </a:txBody>
                  <a:tcPr marL="0" marR="0" marT="0" marB="0"/>
                </a:tc>
                <a:extLst>
                  <a:ext uri="{0D108BD9-81ED-4DB2-BD59-A6C34878D82A}">
                    <a16:rowId xmlns:a16="http://schemas.microsoft.com/office/drawing/2014/main" val="3877681381"/>
                  </a:ext>
                </a:extLst>
              </a:tr>
              <a:tr h="0">
                <a:tc>
                  <a:txBody>
                    <a:bodyPr/>
                    <a:lstStyle/>
                    <a:p>
                      <a:pPr marL="457200" marR="0">
                        <a:lnSpc>
                          <a:spcPct val="107000"/>
                        </a:lnSpc>
                        <a:spcBef>
                          <a:spcPts val="0"/>
                        </a:spcBef>
                        <a:spcAft>
                          <a:spcPts val="800"/>
                        </a:spcAft>
                      </a:pPr>
                      <a:r>
                        <a:rPr lang="en-US" sz="1500">
                          <a:effectLst/>
                          <a:latin typeface="Calibri" panose="020F0502020204030204" pitchFamily="34" charset="0"/>
                          <a:ea typeface="Calibri" panose="020F0502020204030204" pitchFamily="34" charset="0"/>
                          <a:cs typeface="Times New Roman" panose="02020603050405020304" pitchFamily="18" charset="0"/>
                        </a:rPr>
                        <a:t>Fifth</a:t>
                      </a:r>
                    </a:p>
                  </a:txBody>
                  <a:tcPr marL="76666" marR="76666"/>
                </a:tc>
                <a:tc>
                  <a:txBody>
                    <a:bodyPr/>
                    <a:lstStyle/>
                    <a:p>
                      <a:pPr marL="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        0-104</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105-129</a:t>
                      </a:r>
                    </a:p>
                  </a:txBody>
                  <a:tcPr marL="76666" marR="76666"/>
                </a:tc>
                <a:tc>
                  <a:txBody>
                    <a:bodyPr/>
                    <a:lstStyle/>
                    <a:p>
                      <a:pPr marL="457200" marR="0" algn="ctr">
                        <a:lnSpc>
                          <a:spcPct val="107000"/>
                        </a:lnSpc>
                        <a:spcBef>
                          <a:spcPts val="0"/>
                        </a:spcBef>
                        <a:spcAft>
                          <a:spcPts val="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130-142</a:t>
                      </a:r>
                    </a:p>
                  </a:txBody>
                  <a:tcPr marL="76666" marR="76666"/>
                </a:tc>
                <a:tc>
                  <a:txBody>
                    <a:bodyPr/>
                    <a:lstStyle/>
                    <a:p>
                      <a:pPr marL="457200" marR="0" algn="ctr">
                        <a:lnSpc>
                          <a:spcPct val="107000"/>
                        </a:lnSpc>
                        <a:spcBef>
                          <a:spcPts val="0"/>
                        </a:spcBef>
                        <a:spcAft>
                          <a:spcPts val="800"/>
                        </a:spcAft>
                      </a:pPr>
                      <a:r>
                        <a:rPr lang="en-US" sz="1500" dirty="0">
                          <a:effectLst/>
                          <a:latin typeface="Calibri" panose="020F0502020204030204" pitchFamily="34" charset="0"/>
                          <a:ea typeface="Calibri" panose="020F0502020204030204" pitchFamily="34" charset="0"/>
                          <a:cs typeface="Times New Roman" panose="02020603050405020304" pitchFamily="18" charset="0"/>
                        </a:rPr>
                        <a:t>143+</a:t>
                      </a:r>
                    </a:p>
                  </a:txBody>
                  <a:tcPr marL="0" marR="0" marT="0" marB="0"/>
                </a:tc>
                <a:extLst>
                  <a:ext uri="{0D108BD9-81ED-4DB2-BD59-A6C34878D82A}">
                    <a16:rowId xmlns:a16="http://schemas.microsoft.com/office/drawing/2014/main" val="3521993984"/>
                  </a:ext>
                </a:extLst>
              </a:tr>
            </a:tbl>
          </a:graphicData>
        </a:graphic>
      </p:graphicFrame>
    </p:spTree>
    <p:extLst>
      <p:ext uri="{BB962C8B-B14F-4D97-AF65-F5344CB8AC3E}">
        <p14:creationId xmlns:p14="http://schemas.microsoft.com/office/powerpoint/2010/main" val="800407204"/>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FBC1-A7E6-4E38-92B7-45BACE5B73AE}"/>
              </a:ext>
            </a:extLst>
          </p:cNvPr>
          <p:cNvSpPr>
            <a:spLocks noGrp="1"/>
          </p:cNvSpPr>
          <p:nvPr>
            <p:ph type="title"/>
          </p:nvPr>
        </p:nvSpPr>
        <p:spPr/>
        <p:txBody>
          <a:bodyPr/>
          <a:lstStyle/>
          <a:p>
            <a:r>
              <a:rPr lang="en-US" dirty="0"/>
              <a:t>Classroom Assessments	</a:t>
            </a:r>
          </a:p>
        </p:txBody>
      </p:sp>
      <p:sp>
        <p:nvSpPr>
          <p:cNvPr id="3" name="Content Placeholder 2">
            <a:extLst>
              <a:ext uri="{FF2B5EF4-FFF2-40B4-BE49-F238E27FC236}">
                <a16:creationId xmlns:a16="http://schemas.microsoft.com/office/drawing/2014/main" id="{1C2374F7-7FA5-4625-B224-3AE7A35EB007}"/>
              </a:ext>
            </a:extLst>
          </p:cNvPr>
          <p:cNvSpPr>
            <a:spLocks noGrp="1"/>
          </p:cNvSpPr>
          <p:nvPr>
            <p:ph idx="1"/>
          </p:nvPr>
        </p:nvSpPr>
        <p:spPr/>
        <p:txBody>
          <a:bodyPr/>
          <a:lstStyle/>
          <a:p>
            <a:r>
              <a:rPr lang="en-US" dirty="0">
                <a:highlight>
                  <a:srgbClr val="FFFF00"/>
                </a:highlight>
              </a:rPr>
              <a:t>Edited by Teachers</a:t>
            </a:r>
          </a:p>
        </p:txBody>
      </p:sp>
    </p:spTree>
    <p:extLst>
      <p:ext uri="{BB962C8B-B14F-4D97-AF65-F5344CB8AC3E}">
        <p14:creationId xmlns:p14="http://schemas.microsoft.com/office/powerpoint/2010/main" val="1416328375"/>
      </p:ext>
    </p:extLst>
  </p:cSld>
  <p:clrMapOvr>
    <a:masterClrMapping/>
  </p:clrMapOvr>
  <p:transition>
    <p:fade thruBlk="1"/>
  </p:transition>
</p:sld>
</file>

<file path=ppt/theme/theme1.xml><?xml version="1.0" encoding="utf-8"?>
<a:theme xmlns:a="http://schemas.openxmlformats.org/drawingml/2006/main" name="Classroom expectations">
  <a:themeElements>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44_Classroom Expectations_Copyedited">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a:noFill/>
        </a:ln>
        <a:effectLst/>
        <a:extLs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844_Classroom Expectations_Copyedite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44_Classroom Expectations_Copyedite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44_Classroom Expectations_Copyedite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44_Classroom Expectations_Copyedite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44_Classroom Expectations_Copyedite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44_Classroom Expectations_Copyedite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44_Classroom Expectations_Copyedite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44_Classroom Expectations_Copyedite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44_Classroom Expectations_Copyedite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44_Classroom Expectations_Copyedite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44_Classroom Expectations_Copyedite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44_Classroom Expectations_Copyedite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844_Classroom Expectations_Copyedited 1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F85EC68D93D94CA184C273DD2A2900" ma:contentTypeVersion="13" ma:contentTypeDescription="Create a new document." ma:contentTypeScope="" ma:versionID="05ec6b50c76489105e22c43d9d0e7fb9">
  <xsd:schema xmlns:xsd="http://www.w3.org/2001/XMLSchema" xmlns:xs="http://www.w3.org/2001/XMLSchema" xmlns:p="http://schemas.microsoft.com/office/2006/metadata/properties" xmlns:ns3="873d15cb-3143-4e9e-9e1c-ce652a9127a6" xmlns:ns4="f7511282-35fa-4895-9c96-d1d532179c5f" targetNamespace="http://schemas.microsoft.com/office/2006/metadata/properties" ma:root="true" ma:fieldsID="bef88798ccb264ece14dfb34b729a205" ns3:_="" ns4:_="">
    <xsd:import namespace="873d15cb-3143-4e9e-9e1c-ce652a9127a6"/>
    <xsd:import namespace="f7511282-35fa-4895-9c96-d1d532179c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3d15cb-3143-4e9e-9e1c-ce652a9127a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511282-35fa-4895-9c96-d1d532179c5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A8F941-EEAE-412B-BBFB-A729B305C7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3d15cb-3143-4e9e-9e1c-ce652a9127a6"/>
    <ds:schemaRef ds:uri="f7511282-35fa-4895-9c96-d1d532179c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4C60B0-10BB-4FBB-8D51-617C005E44D0}">
  <ds:schemaRefs>
    <ds:schemaRef ds:uri="http://schemas.microsoft.com/office/2006/documentManagement/types"/>
    <ds:schemaRef ds:uri="http://purl.org/dc/elements/1.1/"/>
    <ds:schemaRef ds:uri="http://purl.org/dc/dcmitype/"/>
    <ds:schemaRef ds:uri="http://www.w3.org/XML/1998/namespace"/>
    <ds:schemaRef ds:uri="http://purl.org/dc/terms/"/>
    <ds:schemaRef ds:uri="http://schemas.openxmlformats.org/package/2006/metadata/core-properties"/>
    <ds:schemaRef ds:uri="873d15cb-3143-4e9e-9e1c-ce652a9127a6"/>
    <ds:schemaRef ds:uri="http://schemas.microsoft.com/office/infopath/2007/PartnerControls"/>
    <ds:schemaRef ds:uri="f7511282-35fa-4895-9c96-d1d532179c5f"/>
    <ds:schemaRef ds:uri="http://schemas.microsoft.com/office/2006/metadata/properties"/>
  </ds:schemaRefs>
</ds:datastoreItem>
</file>

<file path=customXml/itemProps3.xml><?xml version="1.0" encoding="utf-8"?>
<ds:datastoreItem xmlns:ds="http://schemas.openxmlformats.org/officeDocument/2006/customXml" ds:itemID="{41F40DE3-4E0C-44C6-9871-B1D5C5890B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Classroom expectations</Template>
  <TotalTime>1211</TotalTime>
  <Words>1354</Words>
  <Application>Microsoft Office PowerPoint</Application>
  <PresentationFormat>On-screen Show (4:3)</PresentationFormat>
  <Paragraphs>178</Paragraphs>
  <Slides>18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&amp;quot</vt:lpstr>
      <vt:lpstr>Arial</vt:lpstr>
      <vt:lpstr>Calibri</vt:lpstr>
      <vt:lpstr>DJ Basic</vt:lpstr>
      <vt:lpstr>inherit</vt:lpstr>
      <vt:lpstr>Open Sans</vt:lpstr>
      <vt:lpstr>Roboto</vt:lpstr>
      <vt:lpstr>Tahoma</vt:lpstr>
      <vt:lpstr>Wingdings</vt:lpstr>
      <vt:lpstr>Classroom expectations</vt:lpstr>
      <vt:lpstr>Welcome to 4th  Grade!</vt:lpstr>
      <vt:lpstr>Tonight's Agenda (items to be discussed)</vt:lpstr>
      <vt:lpstr>Grade Level Standards</vt:lpstr>
      <vt:lpstr>Curriculum </vt:lpstr>
      <vt:lpstr>Georgia Milestones</vt:lpstr>
      <vt:lpstr>District Assessments – </vt:lpstr>
      <vt:lpstr>District Assessments – </vt:lpstr>
      <vt:lpstr>District Assessments –  </vt:lpstr>
      <vt:lpstr>Classroom Assessments </vt:lpstr>
      <vt:lpstr>Grading Scale</vt:lpstr>
      <vt:lpstr>Goal Setting</vt:lpstr>
      <vt:lpstr>Grade Level Goal</vt:lpstr>
      <vt:lpstr>Reading Resources</vt:lpstr>
      <vt:lpstr>Tech Tips –Online Learning</vt:lpstr>
      <vt:lpstr>Tech Tips – cont’d</vt:lpstr>
      <vt:lpstr>What is Copyright?</vt:lpstr>
      <vt:lpstr>Contact Information</vt:lpstr>
      <vt:lpstr>PowerPoint Presentation</vt:lpstr>
    </vt:vector>
  </TitlesOfParts>
  <Company>CNUSD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3rd Grade!</dc:title>
  <dc:creator>tim kleveno</dc:creator>
  <cp:keywords/>
  <cp:lastModifiedBy>Kimberly K. Williams</cp:lastModifiedBy>
  <cp:revision>129</cp:revision>
  <cp:lastPrinted>2019-08-23T12:23:45Z</cp:lastPrinted>
  <dcterms:created xsi:type="dcterms:W3CDTF">2012-08-11T22:09:05Z</dcterms:created>
  <dcterms:modified xsi:type="dcterms:W3CDTF">2020-10-09T18:23:08Z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TC011589511033</vt:lpwstr>
  </property>
  <property fmtid="{D5CDD505-2E9C-101B-9397-08002B2CF9AE}" pid="3" name="ContentTypeId">
    <vt:lpwstr>0x01010068F85EC68D93D94CA184C273DD2A2900</vt:lpwstr>
  </property>
</Properties>
</file>